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0" r:id="rId3"/>
    <p:sldId id="257" r:id="rId4"/>
    <p:sldId id="278" r:id="rId5"/>
    <p:sldId id="269" r:id="rId6"/>
    <p:sldId id="337" r:id="rId7"/>
    <p:sldId id="258" r:id="rId8"/>
    <p:sldId id="326" r:id="rId9"/>
    <p:sldId id="336" r:id="rId10"/>
    <p:sldId id="329" r:id="rId11"/>
    <p:sldId id="327" r:id="rId12"/>
    <p:sldId id="330" r:id="rId13"/>
    <p:sldId id="331" r:id="rId14"/>
    <p:sldId id="271" r:id="rId15"/>
    <p:sldId id="333" r:id="rId16"/>
    <p:sldId id="334" r:id="rId17"/>
    <p:sldId id="277" r:id="rId18"/>
    <p:sldId id="279" r:id="rId19"/>
    <p:sldId id="338" r:id="rId20"/>
    <p:sldId id="259" r:id="rId21"/>
    <p:sldId id="261" r:id="rId22"/>
    <p:sldId id="260" r:id="rId23"/>
    <p:sldId id="262" r:id="rId24"/>
    <p:sldId id="263" r:id="rId25"/>
    <p:sldId id="282" r:id="rId26"/>
    <p:sldId id="283" r:id="rId27"/>
    <p:sldId id="264" r:id="rId28"/>
    <p:sldId id="270" r:id="rId29"/>
    <p:sldId id="268" r:id="rId30"/>
    <p:sldId id="274" r:id="rId31"/>
    <p:sldId id="272" r:id="rId3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D8CB2E-2B86-4DA0-AA58-01E04DB5932C}">
          <p14:sldIdLst>
            <p14:sldId id="256"/>
            <p14:sldId id="280"/>
            <p14:sldId id="257"/>
            <p14:sldId id="278"/>
            <p14:sldId id="269"/>
            <p14:sldId id="337"/>
          </p14:sldIdLst>
        </p14:section>
        <p14:section name="Untitled Section" id="{8CC02F26-38E6-43E2-87CA-BA141C96BB33}">
          <p14:sldIdLst>
            <p14:sldId id="258"/>
            <p14:sldId id="326"/>
            <p14:sldId id="336"/>
            <p14:sldId id="329"/>
            <p14:sldId id="327"/>
            <p14:sldId id="330"/>
            <p14:sldId id="331"/>
            <p14:sldId id="271"/>
            <p14:sldId id="333"/>
            <p14:sldId id="334"/>
            <p14:sldId id="277"/>
            <p14:sldId id="279"/>
            <p14:sldId id="338"/>
            <p14:sldId id="259"/>
            <p14:sldId id="261"/>
            <p14:sldId id="260"/>
            <p14:sldId id="262"/>
            <p14:sldId id="263"/>
            <p14:sldId id="282"/>
            <p14:sldId id="283"/>
            <p14:sldId id="264"/>
            <p14:sldId id="270"/>
            <p14:sldId id="268"/>
            <p14:sldId id="274"/>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7" d="100"/>
          <a:sy n="67" d="100"/>
        </p:scale>
        <p:origin x="38" y="1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9T09:58:12.4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3461 0,'-3260'0,"3257"0,0 1,0-1,0 1,0 0,0 0,0 0,0 0,0 1,1-1,-1 1,0 0,1-1,-1 1,1 0,0 1,-4 3,3-3,0 0,1 0,-1-1,0 1,-1-1,1 0,0 0,-1 0,1-1,-1 1,-6 1,-4-1,0-1,-28-1,6 0,44-1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9T09:58:42.696"/>
    </inkml:context>
    <inkml:brush xml:id="br0">
      <inkml:brushProperty name="width" value="0.35" units="cm"/>
      <inkml:brushProperty name="height" value="0.35" units="cm"/>
      <inkml:brushProperty name="color" value="#E71224"/>
    </inkml:brush>
  </inkml:definitions>
  <inkml:trace contextRef="#ctx0" brushRef="#br0">249 116 24575,'-1'24'0,"1"-10"0,0 0 0,0 0 0,1 0 0,5 22 0,37 141 0,-40-167 0,0-1 0,1 1 0,-1-1 0,2 0 0,10 17 0,-8-14 0,0 1 0,6 15 0,-9-17 0,-2-4 0,1 0 0,-1 0 0,1 0 0,1 0 0,0 0 0,0-1 0,8 10 0,-12-15 0,1 0 0,0 0 0,0 0 0,0 0 0,0-1 0,0 1 0,0 0 0,0-1 0,0 1 0,0-1 0,1 1 0,0 0 0,-1-1 0,-1 0 0,1 0 0,0 0 0,-1 0 0,1 0 0,-1 0 0,1-1 0,-1 1 0,1 0 0,-1 0 0,1 0 0,-1 0 0,1-1 0,-1 1 0,1 0 0,-1 0 0,1-1 0,-1 1 0,0 0 0,1-1 0,1-2 0,0 0 0,0 0 0,-1 1 0,1-1 0,-1-1 0,1 1 0,0-4 0,-1 3 0,18-41 0,-11 29 0,-2 0 0,0-1 0,7-31 0,-8 7 0,-3-1 0,-3-63 0,0 52 0,3 40 0,-2 13 0,0 0 0,0-1 0,0 1 0,0 0 0,0 0 0,0 0 0,1-1 0,-1 1 0,0 0 0,0 0 0,0 0 0,0 0 0,1 0 0,-1-1 0,0 1 0,0 0 0,0 0 0,1 0 0,-1 0 0,0 0 0,0 0 0,1 0 0,-1 0 0,0 0 0,0 0 0,0 0 0,1 0 0,-1 0 0,0 0 0,2 0 0,-1 1 0,1 0 0,-1 0 0,0-1 0,1 1 0,-1 0 0,0 0 0,0 0 0,0 1 0,1-1 0,-1 0 0,1 2 0,7 9 0,1-1 0,1 0 0,18 15 0,18 16 0,-36-30 0,1-1 0,1 0 0,18 11 0,-2-5 0,45 29 0,-73-45 0,-1-1 0,0 0 0,1 1 0,-1-1 0,1 0 0,-1 1 0,1-1 0,-1 0 0,0 1 0,1-1 0,-1 1 0,0-1 0,0 0 0,1 1 0,-1-1 0,0 2 0,0-2 0,0 0 0,0 0 0,0 0 0,0 1 0,0-1 0,0 0 0,-1 0 0,1 0 0,0 0 0,0 0 0,0 1 0,0-1 0,0 0 0,-1 0 0,1 0 0,0 0 0,0 0 0,0 0 0,-1 0 0,1 0 0,0 0 0,0 0 0,0 0 0,-1 0 0,1 0 0,0 0 0,0 0 0,-1 0 0,-19-2 0,-65-18 0,77 19 0,1-1 0,0 0 0,0 0 0,0-1 0,0 0 0,0 0 0,0 0 0,1-1 0,0 0 0,-12-9 0,5 1 0,-1 1 0,0 1 0,-1 0 0,0 1 0,-20-9 0,18 10 0,-20-12 0,27 10 0,10 10 0,0 0 0,0 0 0,0 0 0,0-1 0,0 1 0,-1 0 0,1 0 0,0-1 0,0 1 0,0 0 0,0 0 0,0 0 0,0-1 0,0 1 0,0 0 0,0 0 0,0-1 0,0 1 0,0 0 0,0 0 0,1 0 0,-1-1 0,0 1 0,0 0 0,0 0 0,0 0 0,0-1 0,0 1 0,0 0 0,1 0 0,0-1 0,1 0 0,0 0 0,0 0 0,-1 0 0,1 1 0,0-1 0,0 1 0,0-1 0,0 1 0,3 0 0,61-4 0,69 5 0,-63 0 0,388 0 0,-323-10 0,-28-1 0,198 9 0,-158 2 0,590-1 0,-721-1 0,0-1 0,0-1 0,32-9 0,-31 7 0,-1 1 0,0 0 0,24-1 0,-41 5 0,1 0 0,-1 0 0,0 0 0,1 0 0,-1 0 0,0 1 0,1-1 0,-1 0 0,0 1 0,1-1 0,-1 1 0,0-1 0,1 1 0,-1-1 0,0 1 0,0 0 0,0 0 0,0 0 0,0 0 0,0 0 0,0 0 0,0 0 0,0 0 0,0 0 0,0 0 0,-1 0 0,1 0 0,-1 1 0,1-1 0,0 0 0,0 3 0,0 3 0,0 0 0,0-1 0,-1 1 0,0 0 0,-1 9 0,1-4 0,2 89 0,-2-97 0,0 1 0,0-1 0,-1 1 0,0-1 0,1 1 0,-2-1 0,1 0 0,-3 7 0,3-9 0,0 0 0,-1 0 0,1 0 0,0 0 0,-1-1 0,1 1 0,-1 0 0,0-1 0,1 1 0,-1-1 0,0 0 0,0 1 0,0-1 0,0 0 0,0 0 0,0 0 0,0 0 0,-4 0 0,-25 5 0,1-1 0,-39 1 0,-65-5 0,97-1 0,-956 0 0,958 1 0,-36 7 0,-5 0 0,57-6 0,0 1 0,-33 10 0,30-7 0,-37 6 0,-52-8 0,41-3 0,3 6 0,8 0 0,-229-4 0,161-4 0,-248 1 0,369 0 0,1 0 0,-1-1 0,1 1 0,-1-1 0,-8-3 0,12 3 0,0 1 0,0-1 0,0 0 0,0 0 0,0 0 0,1-1 0,-1 1 0,0 0 0,1-1 0,-1 1 0,1-1 0,-1 1 0,1-1 0,0 0 0,0 1 0,0-1 0,0 0 0,-1-2 0,0-2 0,0 0 0,0 0 0,1 0 0,0 0 0,0-11 0,2-33 0,-1 30 0,5-183 0,-5 198 0,0-1 0,0 1 0,1 0 0,0 0 0,0 0 0,2-7 0,-2 10 0,0 0 0,0 0 0,0 0 0,0 0 0,0 1 0,1-1 0,-1 0 0,0 1 0,1-1 0,0 1 0,-1-1 0,1 1 0,0 0 0,-1-1 0,1 1 0,0 0 0,0 0 0,2 0 0,4-2 0,0 1 0,-1 1 0,1-1 0,0 1 0,11 0 0,43 4 0,-28-1 0,433 1 0,-270-4 0,106 1 0,-287-1 0,0-1 0,-1 0 0,1-1 0,18-6 0,-14 3 0,33-5 0,31 6 0,16-2 0,22-18 0,-84 17 0,0 1 0,63-3 0,-16 2 0,44-2 0,-91 9 0,-6 0 0,56 5 0,-77-2 0,0 1 0,-1 0 0,15 6 0,-13-4 0,-1-1 0,20 4 0,44-1 0,-10-2 0,-20-1 0,-29-3 0,1 1 0,-1 0 0,16 6 0,2 0 0,-1 0 0,1-2 0,1-1 0,-1-2 0,39-2 0,-64-1 0,0 0 0,0 0 0,-1 1 0,1 1 0,11 2 0,-17-3 0,0 0 0,-1 0 0,1 0 0,-1 1 0,1-1 0,-1 1 0,0-1 0,1 1 0,-1 0 0,0 0 0,0 0 0,0 0 0,0 0 0,-1 0 0,1 1 0,-1-1 0,1 1 0,-1-1 0,0 1 0,2 3 0,-1 3 0,0 0 0,0 0 0,-1 0 0,1 15 0,-4 39 0,0-27 0,2 65 0,-2 42 0,2-140 0,-1 0 0,1-1 0,0 1 0,-1 0 0,0-1 0,1 1 0,-1-1 0,0 1 0,0-1 0,-1 1 0,1-1 0,-2 3 0,1-3 0,1-1 0,-1 1 0,0-1 0,1 1 0,-1-1 0,0 0 0,0 0 0,0 0 0,0 0 0,0 0 0,0 0 0,0 0 0,-1-1 0,-3 1 0,-13 1 0,1-1 0,-1 0 0,-24-4 0,8 1 0,-510-1 0,312 4 0,-493-1 0,712 0 0,-25 3 0,33-2 0,1 1 0,-1-1 0,1 1 0,-1 0 0,1 0 0,0 0 0,-6 5 0,-2 1 0,0-1 0,0 0 0,-1-1 0,1-1 0,-1 0 0,-1-1 0,1 0 0,-19 2 0,8-2 0,0 2 0,-32 11 0,31-9 0,-49 10 0,43-12 0,-52 16 0,57-13 0,-2-2 0,-41 7 0,-88-11 0,119-3 0,31 0 0,-1 0 0,0-1 0,1 0 0,-1 0 0,0-1 0,1 0 0,0-1 0,-1 0 0,1 0 0,0-1 0,1 1 0,-1-2 0,0 1 0,1-1 0,-7-6 0,-3-5-1365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502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551131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20711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620959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244745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001463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customXml" Target="../ink/ink2.xml"/><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684377"/>
            <a:ext cx="7556421" cy="2054066"/>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etrona" pitchFamily="34" charset="0"/>
                <a:ea typeface="Petrona" pitchFamily="34" charset="-122"/>
                <a:cs typeface="Petrona" pitchFamily="34" charset="-120"/>
              </a:rPr>
              <a:t>Introduction to Neural Networks</a:t>
            </a:r>
            <a:endParaRPr lang="en-US" sz="6450" dirty="0"/>
          </a:p>
        </p:txBody>
      </p:sp>
      <p:sp>
        <p:nvSpPr>
          <p:cNvPr id="6" name="Text 2"/>
          <p:cNvSpPr/>
          <p:nvPr/>
        </p:nvSpPr>
        <p:spPr>
          <a:xfrm>
            <a:off x="793790" y="4078605"/>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Neural networks are a powerful tool for machine learning, inspired by the structure and function of the human brain. They are capable of learning from data and making predictions, making them valuable in various fields, including image recognition, natural language processing, and self-driving cars.</a:t>
            </a:r>
            <a:endParaRPr lang="en-US" sz="1750" dirty="0"/>
          </a:p>
        </p:txBody>
      </p:sp>
      <p:sp>
        <p:nvSpPr>
          <p:cNvPr id="7" name="Shape 3"/>
          <p:cNvSpPr/>
          <p:nvPr/>
        </p:nvSpPr>
        <p:spPr>
          <a:xfrm>
            <a:off x="793790" y="6165175"/>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8" name="Image 2" descr="preencoded.png"/>
          <p:cNvPicPr>
            <a:picLocks noChangeAspect="1"/>
          </p:cNvPicPr>
          <p:nvPr/>
        </p:nvPicPr>
        <p:blipFill>
          <a:blip r:embed="rId5"/>
          <a:stretch>
            <a:fillRect/>
          </a:stretch>
        </p:blipFill>
        <p:spPr>
          <a:xfrm>
            <a:off x="801410" y="6172795"/>
            <a:ext cx="347663" cy="347663"/>
          </a:xfrm>
          <a:prstGeom prst="rect">
            <a:avLst/>
          </a:prstGeom>
        </p:spPr>
      </p:pic>
      <p:sp>
        <p:nvSpPr>
          <p:cNvPr id="9" name="Text 4"/>
          <p:cNvSpPr/>
          <p:nvPr/>
        </p:nvSpPr>
        <p:spPr>
          <a:xfrm>
            <a:off x="1270040" y="6148268"/>
            <a:ext cx="1472922"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Inter" pitchFamily="34" charset="0"/>
                <a:ea typeface="Inter" pitchFamily="34" charset="-122"/>
                <a:cs typeface="Inter" pitchFamily="34" charset="-120"/>
              </a:rPr>
              <a:t>by Hina Ali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5162-F4D5-FB1E-349F-2D51C635B9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AD9CAB-423E-9073-F59F-0FEE93E56BB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7D8AA1B-FEFC-42BB-1F07-BC190D4A1A84}"/>
              </a:ext>
            </a:extLst>
          </p:cNvPr>
          <p:cNvPicPr>
            <a:picLocks noChangeAspect="1"/>
          </p:cNvPicPr>
          <p:nvPr/>
        </p:nvPicPr>
        <p:blipFill>
          <a:blip r:embed="rId2"/>
          <a:stretch>
            <a:fillRect/>
          </a:stretch>
        </p:blipFill>
        <p:spPr>
          <a:xfrm>
            <a:off x="196827" y="-321130"/>
            <a:ext cx="11170307" cy="8627329"/>
          </a:xfrm>
          <a:prstGeom prst="rect">
            <a:avLst/>
          </a:prstGeom>
        </p:spPr>
      </p:pic>
      <p:sp>
        <p:nvSpPr>
          <p:cNvPr id="6" name="TextBox 5">
            <a:extLst>
              <a:ext uri="{FF2B5EF4-FFF2-40B4-BE49-F238E27FC236}">
                <a16:creationId xmlns:a16="http://schemas.microsoft.com/office/drawing/2014/main" id="{C76CD256-3392-B0E5-76A7-6D337A409E69}"/>
              </a:ext>
            </a:extLst>
          </p:cNvPr>
          <p:cNvSpPr txBox="1"/>
          <p:nvPr/>
        </p:nvSpPr>
        <p:spPr>
          <a:xfrm>
            <a:off x="696686" y="5671457"/>
            <a:ext cx="6406243" cy="2031325"/>
          </a:xfrm>
          <a:prstGeom prst="rect">
            <a:avLst/>
          </a:prstGeom>
          <a:noFill/>
        </p:spPr>
        <p:txBody>
          <a:bodyPr wrap="square" rtlCol="0">
            <a:spAutoFit/>
          </a:bodyPr>
          <a:lstStyle/>
          <a:p>
            <a:pPr marL="342900" indent="-342900">
              <a:buFont typeface="+mj-lt"/>
              <a:buAutoNum type="alphaLcParenR"/>
            </a:pPr>
            <a:r>
              <a:rPr lang="en-US" dirty="0"/>
              <a:t>x is the input value (which can be any real number).</a:t>
            </a:r>
          </a:p>
          <a:p>
            <a:pPr marL="342900" indent="-342900">
              <a:buFont typeface="+mj-lt"/>
              <a:buAutoNum type="alphaLcParenR"/>
            </a:pPr>
            <a:r>
              <a:rPr lang="en-US" dirty="0"/>
              <a:t>e is the base of the natural logarithm, approximately equal to 2.71828.</a:t>
            </a:r>
          </a:p>
          <a:p>
            <a:r>
              <a:rPr lang="en-US" b="1" dirty="0"/>
              <a:t>The output of the sigmoid function:</a:t>
            </a:r>
          </a:p>
          <a:p>
            <a:pPr marL="342900" indent="-342900">
              <a:buFont typeface="+mj-lt"/>
              <a:buAutoNum type="alphaLcParenR"/>
            </a:pPr>
            <a:r>
              <a:rPr lang="en-US" dirty="0"/>
              <a:t>Approaches 0 as x becomes more negative.</a:t>
            </a:r>
          </a:p>
          <a:p>
            <a:pPr marL="342900" indent="-342900">
              <a:buFont typeface="+mj-lt"/>
              <a:buAutoNum type="alphaLcParenR"/>
            </a:pPr>
            <a:r>
              <a:rPr lang="en-US" dirty="0"/>
              <a:t>Approaches 1 as x becomes more positive.</a:t>
            </a:r>
          </a:p>
          <a:p>
            <a:pPr marL="342900" indent="-342900">
              <a:buFont typeface="+mj-lt"/>
              <a:buAutoNum type="alphaLcParenR"/>
            </a:pPr>
            <a:r>
              <a:rPr lang="en-US" dirty="0"/>
              <a:t>Is exactly 0.5 when x=0</a:t>
            </a:r>
          </a:p>
        </p:txBody>
      </p:sp>
    </p:spTree>
    <p:extLst>
      <p:ext uri="{BB962C8B-B14F-4D97-AF65-F5344CB8AC3E}">
        <p14:creationId xmlns:p14="http://schemas.microsoft.com/office/powerpoint/2010/main" val="2366688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D342-E46D-233E-38FA-45BFE34089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2219B5-FE49-DC57-5B89-CAB21ADF3DF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ACE87C1-C048-EB4F-5C0A-8A2E852D34A1}"/>
              </a:ext>
            </a:extLst>
          </p:cNvPr>
          <p:cNvPicPr>
            <a:picLocks noChangeAspect="1"/>
          </p:cNvPicPr>
          <p:nvPr/>
        </p:nvPicPr>
        <p:blipFill>
          <a:blip r:embed="rId2"/>
          <a:stretch>
            <a:fillRect/>
          </a:stretch>
        </p:blipFill>
        <p:spPr>
          <a:xfrm>
            <a:off x="2112056" y="0"/>
            <a:ext cx="10406288" cy="8229600"/>
          </a:xfrm>
          <a:prstGeom prst="rect">
            <a:avLst/>
          </a:prstGeom>
        </p:spPr>
      </p:pic>
    </p:spTree>
    <p:extLst>
      <p:ext uri="{BB962C8B-B14F-4D97-AF65-F5344CB8AC3E}">
        <p14:creationId xmlns:p14="http://schemas.microsoft.com/office/powerpoint/2010/main" val="3720877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0BBC-E7CB-D780-5D22-64C95C8FD4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AC1F07-09AA-5D00-EB63-053BA728CF0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7251D6F-DB35-D8EC-2EB9-2B8DFFD811E4}"/>
              </a:ext>
            </a:extLst>
          </p:cNvPr>
          <p:cNvPicPr>
            <a:picLocks noChangeAspect="1"/>
          </p:cNvPicPr>
          <p:nvPr/>
        </p:nvPicPr>
        <p:blipFill>
          <a:blip r:embed="rId2"/>
          <a:stretch>
            <a:fillRect/>
          </a:stretch>
        </p:blipFill>
        <p:spPr>
          <a:xfrm>
            <a:off x="1828800" y="221043"/>
            <a:ext cx="10972800" cy="7787514"/>
          </a:xfrm>
          <a:prstGeom prst="rect">
            <a:avLst/>
          </a:prstGeom>
        </p:spPr>
      </p:pic>
    </p:spTree>
    <p:extLst>
      <p:ext uri="{BB962C8B-B14F-4D97-AF65-F5344CB8AC3E}">
        <p14:creationId xmlns:p14="http://schemas.microsoft.com/office/powerpoint/2010/main" val="320466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E80-DBD5-8F01-D0A4-471E723817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774780-ADC7-1230-4F20-129D7AED033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2EBB2AC-6781-D21F-6CB6-DFDF8D4D73E0}"/>
              </a:ext>
            </a:extLst>
          </p:cNvPr>
          <p:cNvPicPr>
            <a:picLocks noChangeAspect="1"/>
          </p:cNvPicPr>
          <p:nvPr/>
        </p:nvPicPr>
        <p:blipFill>
          <a:blip r:embed="rId2"/>
          <a:stretch>
            <a:fillRect/>
          </a:stretch>
        </p:blipFill>
        <p:spPr>
          <a:xfrm>
            <a:off x="1828800" y="175479"/>
            <a:ext cx="10972800" cy="7878642"/>
          </a:xfrm>
          <a:prstGeom prst="rect">
            <a:avLst/>
          </a:prstGeom>
        </p:spPr>
      </p:pic>
    </p:spTree>
    <p:extLst>
      <p:ext uri="{BB962C8B-B14F-4D97-AF65-F5344CB8AC3E}">
        <p14:creationId xmlns:p14="http://schemas.microsoft.com/office/powerpoint/2010/main" val="1829215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F8E3C-F957-9EF9-7E08-F5B28FC620DA}"/>
              </a:ext>
            </a:extLst>
          </p:cNvPr>
          <p:cNvPicPr>
            <a:picLocks noChangeAspect="1"/>
          </p:cNvPicPr>
          <p:nvPr/>
        </p:nvPicPr>
        <p:blipFill>
          <a:blip r:embed="rId2"/>
          <a:stretch>
            <a:fillRect/>
          </a:stretch>
        </p:blipFill>
        <p:spPr>
          <a:xfrm>
            <a:off x="83503" y="142264"/>
            <a:ext cx="11129768" cy="6635054"/>
          </a:xfrm>
          <a:prstGeom prst="rect">
            <a:avLst/>
          </a:prstGeom>
        </p:spPr>
      </p:pic>
      <p:sp>
        <p:nvSpPr>
          <p:cNvPr id="4" name="TextBox 3">
            <a:extLst>
              <a:ext uri="{FF2B5EF4-FFF2-40B4-BE49-F238E27FC236}">
                <a16:creationId xmlns:a16="http://schemas.microsoft.com/office/drawing/2014/main" id="{F276C1D3-260B-1440-C0F7-7FCE06A14D8D}"/>
              </a:ext>
            </a:extLst>
          </p:cNvPr>
          <p:cNvSpPr txBox="1"/>
          <p:nvPr/>
        </p:nvSpPr>
        <p:spPr>
          <a:xfrm>
            <a:off x="4074460" y="41411"/>
            <a:ext cx="10340788" cy="523220"/>
          </a:xfrm>
          <a:prstGeom prst="rect">
            <a:avLst/>
          </a:prstGeom>
          <a:noFill/>
        </p:spPr>
        <p:txBody>
          <a:bodyPr wrap="square" rtlCol="0">
            <a:spAutoFit/>
          </a:bodyPr>
          <a:lstStyle/>
          <a:p>
            <a:r>
              <a:rPr lang="en-US" sz="2800" dirty="0">
                <a:solidFill>
                  <a:schemeClr val="accent1"/>
                </a:solidFill>
              </a:rPr>
              <a:t>Comparison of Biological and Artificial Neuron </a:t>
            </a:r>
          </a:p>
        </p:txBody>
      </p:sp>
      <p:sp>
        <p:nvSpPr>
          <p:cNvPr id="6" name="TextBox 5">
            <a:extLst>
              <a:ext uri="{FF2B5EF4-FFF2-40B4-BE49-F238E27FC236}">
                <a16:creationId xmlns:a16="http://schemas.microsoft.com/office/drawing/2014/main" id="{15BAB1DF-D008-703F-2EA1-C276A0E9B578}"/>
              </a:ext>
            </a:extLst>
          </p:cNvPr>
          <p:cNvSpPr txBox="1"/>
          <p:nvPr/>
        </p:nvSpPr>
        <p:spPr>
          <a:xfrm>
            <a:off x="806824" y="6875734"/>
            <a:ext cx="13823576" cy="1200329"/>
          </a:xfrm>
          <a:prstGeom prst="rect">
            <a:avLst/>
          </a:prstGeom>
          <a:noFill/>
        </p:spPr>
        <p:txBody>
          <a:bodyPr wrap="square">
            <a:spAutoFit/>
          </a:bodyPr>
          <a:lstStyle/>
          <a:p>
            <a:pPr algn="l"/>
            <a:r>
              <a:rPr lang="en-US" sz="2400" b="1" i="0" u="none" strike="noStrike" baseline="0" dirty="0">
                <a:solidFill>
                  <a:schemeClr val="accent1">
                    <a:lumMod val="75000"/>
                  </a:schemeClr>
                </a:solidFill>
                <a:latin typeface="TimesNewRomanPSMT"/>
              </a:rPr>
              <a:t>A single neuron by itself is relatively useless, but, when combined with hundreds or thousands  (or many more) of other neurons, the interconnectivity produces relationships and results that frequently outperform any other machine learning methods.</a:t>
            </a:r>
            <a:endParaRPr lang="en-US" sz="2400" b="1" dirty="0">
              <a:solidFill>
                <a:schemeClr val="accent1">
                  <a:lumMod val="75000"/>
                </a:schemeClr>
              </a:solidFill>
            </a:endParaRPr>
          </a:p>
        </p:txBody>
      </p:sp>
    </p:spTree>
    <p:extLst>
      <p:ext uri="{BB962C8B-B14F-4D97-AF65-F5344CB8AC3E}">
        <p14:creationId xmlns:p14="http://schemas.microsoft.com/office/powerpoint/2010/main" val="188899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4119411" cy="2474204"/>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87F8FE8-6A46-E5A5-840C-B87BB1FEB265}"/>
              </a:ext>
            </a:extLst>
          </p:cNvPr>
          <p:cNvSpPr txBox="1"/>
          <p:nvPr/>
        </p:nvSpPr>
        <p:spPr>
          <a:xfrm>
            <a:off x="565785" y="1183005"/>
            <a:ext cx="6749415" cy="6156357"/>
          </a:xfrm>
          <a:prstGeom prst="rect">
            <a:avLst/>
          </a:prstGeom>
        </p:spPr>
        <p:txBody>
          <a:bodyPr vert="horz" lIns="91440" tIns="45720" rIns="91440" bIns="45720" rtlCol="0">
            <a:normAutofit/>
          </a:bodyPr>
          <a:lstStyle/>
          <a:p>
            <a:pPr marL="342900" indent="-228600" algn="just">
              <a:lnSpc>
                <a:spcPct val="90000"/>
              </a:lnSpc>
              <a:spcAft>
                <a:spcPts val="600"/>
              </a:spcAft>
              <a:buFont typeface="Arial" panose="020B0604020202020204" pitchFamily="34" charset="0"/>
              <a:buChar char="•"/>
            </a:pPr>
            <a:r>
              <a:rPr lang="en-US" sz="2400" b="1" i="0" u="none" strike="noStrike" baseline="0" dirty="0"/>
              <a:t>Neural networks </a:t>
            </a:r>
            <a:r>
              <a:rPr lang="en-US" sz="2400" b="0" i="0" u="none" strike="noStrike" baseline="0" dirty="0"/>
              <a:t>are a type of machine learning algorithm modeled on the anatomy of the human brain, which </a:t>
            </a:r>
            <a:r>
              <a:rPr lang="en-US" sz="2400" b="0" i="0" u="none" strike="noStrike" baseline="0" dirty="0">
                <a:solidFill>
                  <a:srgbClr val="FF0000"/>
                </a:solidFill>
              </a:rPr>
              <a:t>use mathematical equations </a:t>
            </a:r>
            <a:r>
              <a:rPr lang="en-US" sz="2400" b="0" i="0" u="none" strike="noStrike" baseline="0" dirty="0"/>
              <a:t>to learn </a:t>
            </a:r>
            <a:r>
              <a:rPr lang="en-US" sz="2400" b="0" i="0" u="none" strike="noStrike" baseline="0" dirty="0">
                <a:solidFill>
                  <a:srgbClr val="FF0000"/>
                </a:solidFill>
              </a:rPr>
              <a:t>a pattern </a:t>
            </a:r>
            <a:r>
              <a:rPr lang="en-US" sz="2400" b="0" i="0" u="none" strike="noStrike" baseline="0" dirty="0"/>
              <a:t>from the observation of training </a:t>
            </a:r>
            <a:r>
              <a:rPr lang="en-US" sz="2400" b="0" i="0" u="none" strike="noStrike" baseline="0" dirty="0">
                <a:solidFill>
                  <a:srgbClr val="FF0000"/>
                </a:solidFill>
              </a:rPr>
              <a:t>data.</a:t>
            </a:r>
          </a:p>
          <a:p>
            <a:pPr marL="342900" indent="-228600" algn="just">
              <a:lnSpc>
                <a:spcPct val="90000"/>
              </a:lnSpc>
              <a:spcAft>
                <a:spcPts val="600"/>
              </a:spcAft>
              <a:buFont typeface="Arial" panose="020B0604020202020204" pitchFamily="34" charset="0"/>
              <a:buChar char="•"/>
            </a:pPr>
            <a:r>
              <a:rPr lang="en-US" sz="2400" dirty="0"/>
              <a:t>This all started with </a:t>
            </a:r>
            <a:r>
              <a:rPr lang="en-US" sz="2400" b="0" i="0" u="none" strike="noStrike" baseline="0" dirty="0"/>
              <a:t>the </a:t>
            </a:r>
            <a:r>
              <a:rPr lang="en-US" sz="2400" b="1" i="0" u="none" strike="noStrike" baseline="0" dirty="0"/>
              <a:t>concept of </a:t>
            </a:r>
            <a:r>
              <a:rPr lang="en-US" sz="2400" b="1" i="0" u="none" strike="noStrike" baseline="0" dirty="0" err="1"/>
              <a:t>perceptrons</a:t>
            </a:r>
            <a:r>
              <a:rPr lang="en-US" sz="2400" b="1" i="0" u="none" strike="noStrike" baseline="0" dirty="0"/>
              <a:t>. </a:t>
            </a:r>
          </a:p>
          <a:p>
            <a:pPr marL="342900" indent="-228600" algn="just">
              <a:lnSpc>
                <a:spcPct val="90000"/>
              </a:lnSpc>
              <a:spcAft>
                <a:spcPts val="600"/>
              </a:spcAft>
              <a:buFont typeface="Arial" panose="020B0604020202020204" pitchFamily="34" charset="0"/>
              <a:buChar char="•"/>
            </a:pPr>
            <a:r>
              <a:rPr lang="en-US" sz="2400" b="0" i="0" u="none" strike="noStrike" baseline="0" dirty="0"/>
              <a:t>Developed during the </a:t>
            </a:r>
            <a:r>
              <a:rPr lang="en-US" sz="2400" b="1" i="0" u="none" strike="noStrike" baseline="0" dirty="0"/>
              <a:t>1950s by Frank Rosenblatt</a:t>
            </a:r>
            <a:r>
              <a:rPr lang="en-US" sz="2400" b="0" i="0" u="none" strike="noStrike" baseline="0" dirty="0"/>
              <a:t>, </a:t>
            </a:r>
            <a:r>
              <a:rPr lang="en-US" sz="2400" b="1" i="0" u="none" strike="noStrike" baseline="0" dirty="0"/>
              <a:t>a perceptron is an artificial neuron </a:t>
            </a:r>
            <a:r>
              <a:rPr lang="en-US" sz="2400" b="0" i="0" u="none" strike="noStrike" baseline="0" dirty="0"/>
              <a:t>that, similar to neurons in the human brain, takes several inputs and produces a binary output, which becomes the input of a subsequent neuron</a:t>
            </a:r>
          </a:p>
          <a:p>
            <a:pPr algn="l"/>
            <a:r>
              <a:rPr lang="en-US" sz="1800" b="0" i="0" u="none" strike="noStrike" baseline="0" dirty="0">
                <a:solidFill>
                  <a:srgbClr val="222222"/>
                </a:solidFill>
                <a:latin typeface="TimesNewRomanPSMT"/>
              </a:rPr>
              <a:t>X1, X2, X3, and X4 represent the inputs that the perceptron receives, The gray circle is the perceptron,</a:t>
            </a:r>
          </a:p>
          <a:p>
            <a:pPr algn="l"/>
            <a:r>
              <a:rPr lang="en-US" sz="1800" b="0" i="0" u="none" strike="noStrike" baseline="0" dirty="0">
                <a:solidFill>
                  <a:srgbClr val="222222"/>
                </a:solidFill>
                <a:latin typeface="TimesNewRomanPSMT"/>
              </a:rPr>
              <a:t>Rosenblatt also introduced the concept of weights (w1, w2, …, </a:t>
            </a:r>
            <a:r>
              <a:rPr lang="en-US" sz="1800" b="0" i="0" u="none" strike="noStrike" baseline="0" dirty="0" err="1">
                <a:solidFill>
                  <a:srgbClr val="222222"/>
                </a:solidFill>
                <a:latin typeface="TimesNewRomanPSMT"/>
              </a:rPr>
              <a:t>wn</a:t>
            </a:r>
            <a:r>
              <a:rPr lang="en-US" sz="1800" b="0" i="0" u="none" strike="noStrike" baseline="0" dirty="0">
                <a:solidFill>
                  <a:srgbClr val="222222"/>
                </a:solidFill>
                <a:latin typeface="TimesNewRomanPSMT"/>
              </a:rPr>
              <a:t>),  the importance of each input.</a:t>
            </a:r>
          </a:p>
          <a:p>
            <a:pPr algn="l"/>
            <a:r>
              <a:rPr lang="en-US" sz="1800" b="0" i="0" u="none" strike="noStrike" baseline="0" dirty="0">
                <a:solidFill>
                  <a:srgbClr val="222222"/>
                </a:solidFill>
                <a:latin typeface="TimesNewRomanPSMT"/>
              </a:rPr>
              <a:t> The output can be either 0 or 1, and it depends on whether the weighted sum of the inputs is above or below a given threshold that can be set as a parameter of the perceptron</a:t>
            </a:r>
            <a:endParaRPr lang="en-US" sz="2400" b="1" dirty="0"/>
          </a:p>
        </p:txBody>
      </p:sp>
      <p:pic>
        <p:nvPicPr>
          <p:cNvPr id="8" name="Picture 7">
            <a:extLst>
              <a:ext uri="{FF2B5EF4-FFF2-40B4-BE49-F238E27FC236}">
                <a16:creationId xmlns:a16="http://schemas.microsoft.com/office/drawing/2014/main" id="{4B79B197-D858-A882-E9DC-5CD81652C507}"/>
              </a:ext>
            </a:extLst>
          </p:cNvPr>
          <p:cNvPicPr>
            <a:picLocks noChangeAspect="1"/>
          </p:cNvPicPr>
          <p:nvPr/>
        </p:nvPicPr>
        <p:blipFill>
          <a:blip r:embed="rId2"/>
          <a:stretch>
            <a:fillRect/>
          </a:stretch>
        </p:blipFill>
        <p:spPr>
          <a:xfrm>
            <a:off x="8099697" y="1183005"/>
            <a:ext cx="5746206" cy="2076919"/>
          </a:xfrm>
          <a:prstGeom prst="rect">
            <a:avLst/>
          </a:prstGeom>
        </p:spPr>
      </p:pic>
      <p:sp>
        <p:nvSpPr>
          <p:cNvPr id="27" name="Freeform: Shape 2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457948" y="7451296"/>
            <a:ext cx="8172450" cy="778304"/>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DE2585-FD25-73D0-6CDC-19E318978B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6E4988-3E9D-A408-50B4-43E3F010EDA5}"/>
              </a:ext>
            </a:extLst>
          </p:cNvPr>
          <p:cNvSpPr>
            <a:spLocks noGrp="1"/>
          </p:cNvSpPr>
          <p:nvPr>
            <p:ph idx="1"/>
          </p:nvPr>
        </p:nvSpPr>
        <p:spPr/>
        <p:txBody>
          <a:bodyPr/>
          <a:lstStyle/>
          <a:p>
            <a:endParaRPr lang="en-US" dirty="0"/>
          </a:p>
          <a:p>
            <a:pPr marL="0" indent="0">
              <a:buNone/>
            </a:pPr>
            <a:r>
              <a:rPr lang="en-US" sz="3200" b="1" dirty="0"/>
              <a:t>				What are NEURAL NETWORKS</a:t>
            </a:r>
          </a:p>
          <a:p>
            <a:pPr marL="0" indent="0">
              <a:buNone/>
            </a:pPr>
            <a:endParaRPr lang="en-US" dirty="0"/>
          </a:p>
        </p:txBody>
      </p:sp>
      <p:sp>
        <p:nvSpPr>
          <p:cNvPr id="9" name="TextBox 8">
            <a:extLst>
              <a:ext uri="{FF2B5EF4-FFF2-40B4-BE49-F238E27FC236}">
                <a16:creationId xmlns:a16="http://schemas.microsoft.com/office/drawing/2014/main" id="{83A31644-212B-32C0-1B1C-E3244B6F895B}"/>
              </a:ext>
            </a:extLst>
          </p:cNvPr>
          <p:cNvSpPr txBox="1"/>
          <p:nvPr/>
        </p:nvSpPr>
        <p:spPr>
          <a:xfrm>
            <a:off x="9992677" y="3472542"/>
            <a:ext cx="2966085" cy="369332"/>
          </a:xfrm>
          <a:prstGeom prst="rect">
            <a:avLst/>
          </a:prstGeom>
          <a:noFill/>
        </p:spPr>
        <p:txBody>
          <a:bodyPr wrap="square" rtlCol="0">
            <a:spAutoFit/>
          </a:bodyPr>
          <a:lstStyle/>
          <a:p>
            <a:r>
              <a:rPr lang="en-US" b="1" dirty="0"/>
              <a:t>The Perceptron</a:t>
            </a:r>
          </a:p>
        </p:txBody>
      </p:sp>
      <p:pic>
        <p:nvPicPr>
          <p:cNvPr id="11" name="Picture 10">
            <a:extLst>
              <a:ext uri="{FF2B5EF4-FFF2-40B4-BE49-F238E27FC236}">
                <a16:creationId xmlns:a16="http://schemas.microsoft.com/office/drawing/2014/main" id="{BF801100-FCBF-2108-7B5F-4146B7B04952}"/>
              </a:ext>
            </a:extLst>
          </p:cNvPr>
          <p:cNvPicPr>
            <a:picLocks noChangeAspect="1"/>
          </p:cNvPicPr>
          <p:nvPr/>
        </p:nvPicPr>
        <p:blipFill>
          <a:blip r:embed="rId3"/>
          <a:stretch>
            <a:fillRect/>
          </a:stretch>
        </p:blipFill>
        <p:spPr>
          <a:xfrm>
            <a:off x="8121213" y="5086270"/>
            <a:ext cx="6427544" cy="2352998"/>
          </a:xfrm>
          <a:prstGeom prst="rect">
            <a:avLst/>
          </a:prstGeom>
        </p:spPr>
      </p:pic>
      <p:sp>
        <p:nvSpPr>
          <p:cNvPr id="5" name="TextBox 4">
            <a:extLst>
              <a:ext uri="{FF2B5EF4-FFF2-40B4-BE49-F238E27FC236}">
                <a16:creationId xmlns:a16="http://schemas.microsoft.com/office/drawing/2014/main" id="{0D3D86DA-7E06-C2B3-69C3-06EF02D4495F}"/>
              </a:ext>
            </a:extLst>
          </p:cNvPr>
          <p:cNvSpPr txBox="1"/>
          <p:nvPr/>
        </p:nvSpPr>
        <p:spPr>
          <a:xfrm>
            <a:off x="9779317" y="624625"/>
            <a:ext cx="2966085" cy="369332"/>
          </a:xfrm>
          <a:prstGeom prst="rect">
            <a:avLst/>
          </a:prstGeom>
          <a:noFill/>
        </p:spPr>
        <p:txBody>
          <a:bodyPr wrap="square" rtlCol="0">
            <a:spAutoFit/>
          </a:bodyPr>
          <a:lstStyle/>
          <a:p>
            <a:r>
              <a:rPr lang="en-US" b="1" dirty="0"/>
              <a:t>inputs</a:t>
            </a:r>
          </a:p>
        </p:txBody>
      </p:sp>
      <p:cxnSp>
        <p:nvCxnSpPr>
          <p:cNvPr id="7" name="Straight Arrow Connector 6">
            <a:extLst>
              <a:ext uri="{FF2B5EF4-FFF2-40B4-BE49-F238E27FC236}">
                <a16:creationId xmlns:a16="http://schemas.microsoft.com/office/drawing/2014/main" id="{3A537735-15F8-C822-3446-71352C6E48BC}"/>
              </a:ext>
            </a:extLst>
          </p:cNvPr>
          <p:cNvCxnSpPr/>
          <p:nvPr/>
        </p:nvCxnSpPr>
        <p:spPr>
          <a:xfrm flipH="1">
            <a:off x="9309735" y="941812"/>
            <a:ext cx="628650" cy="349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939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398" cy="8228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564AE9E-3C7D-CF06-FE6A-051FC582C0D6}"/>
              </a:ext>
            </a:extLst>
          </p:cNvPr>
          <p:cNvSpPr txBox="1"/>
          <p:nvPr/>
        </p:nvSpPr>
        <p:spPr>
          <a:xfrm>
            <a:off x="952394" y="464316"/>
            <a:ext cx="12079346" cy="1558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i="0" u="none" strike="noStrike" kern="1200" baseline="0">
                <a:solidFill>
                  <a:schemeClr val="tx1"/>
                </a:solidFill>
                <a:latin typeface="+mj-lt"/>
                <a:ea typeface="+mj-ea"/>
                <a:cs typeface="+mj-cs"/>
              </a:rPr>
              <a:t>Performing the Calculations of a Perceptron</a:t>
            </a:r>
          </a:p>
        </p:txBody>
      </p:sp>
      <p:sp>
        <p:nvSpPr>
          <p:cNvPr id="16" name="Rectangle 1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2398614"/>
            <a:ext cx="13745513" cy="9380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43694"/>
            <a:ext cx="13660034" cy="512159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0E18F8-8C68-291C-C882-9AD17B6CB5B7}"/>
              </a:ext>
            </a:extLst>
          </p:cNvPr>
          <p:cNvSpPr txBox="1"/>
          <p:nvPr/>
        </p:nvSpPr>
        <p:spPr>
          <a:xfrm>
            <a:off x="952393" y="3119410"/>
            <a:ext cx="5437077" cy="4367340"/>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2000" dirty="0"/>
              <a:t>Consider You’re deciding whether to attend an event on Friday, but you’re sick. Three factors influence your decision:</a:t>
            </a:r>
          </a:p>
          <a:p>
            <a:pPr marL="800100" lvl="1" indent="-228600">
              <a:lnSpc>
                <a:spcPct val="90000"/>
              </a:lnSpc>
              <a:spcAft>
                <a:spcPts val="600"/>
              </a:spcAft>
              <a:buFont typeface="Arial" panose="020B0604020202020204" pitchFamily="34" charset="0"/>
              <a:buChar char="•"/>
            </a:pPr>
            <a:r>
              <a:rPr lang="en-US" sz="2000" dirty="0"/>
              <a:t>Good weather? (X1)</a:t>
            </a:r>
          </a:p>
          <a:p>
            <a:pPr marL="800100" lvl="1" indent="-228600">
              <a:lnSpc>
                <a:spcPct val="90000"/>
              </a:lnSpc>
              <a:spcAft>
                <a:spcPts val="600"/>
              </a:spcAft>
              <a:buFont typeface="Arial" panose="020B0604020202020204" pitchFamily="34" charset="0"/>
              <a:buChar char="•"/>
            </a:pPr>
            <a:r>
              <a:rPr lang="en-US" sz="2000" dirty="0"/>
              <a:t>Someone to go with? (X2)</a:t>
            </a:r>
          </a:p>
          <a:p>
            <a:pPr marL="800100" lvl="1" indent="-228600">
              <a:lnSpc>
                <a:spcPct val="90000"/>
              </a:lnSpc>
              <a:spcAft>
                <a:spcPts val="600"/>
              </a:spcAft>
              <a:buFont typeface="Arial" panose="020B0604020202020204" pitchFamily="34" charset="0"/>
              <a:buChar char="•"/>
            </a:pPr>
            <a:r>
              <a:rPr lang="en-US" sz="2000" dirty="0"/>
              <a:t>Is the event interesting? (X3)</a:t>
            </a:r>
          </a:p>
          <a:p>
            <a:pPr indent="-228600">
              <a:lnSpc>
                <a:spcPct val="90000"/>
              </a:lnSpc>
              <a:spcAft>
                <a:spcPts val="600"/>
              </a:spcAft>
              <a:buFont typeface="Arial" panose="020B0604020202020204" pitchFamily="34" charset="0"/>
              <a:buChar char="•"/>
            </a:pPr>
            <a:r>
              <a:rPr lang="en-US" sz="2000" dirty="0"/>
              <a:t>Use 1 for yes and 0 for no. Since weather is crucial, you assign it a weight of 4 (w1), while the other factors each get a weight of 2 (w2, w3). The threshold is 5.</a:t>
            </a:r>
          </a:p>
          <a:p>
            <a:pPr indent="-228600">
              <a:lnSpc>
                <a:spcPct val="90000"/>
              </a:lnSpc>
              <a:spcAft>
                <a:spcPts val="600"/>
              </a:spcAft>
              <a:buFont typeface="Arial" panose="020B0604020202020204" pitchFamily="34" charset="0"/>
              <a:buChar char="•"/>
            </a:pPr>
            <a:r>
              <a:rPr lang="en-US" sz="2000" dirty="0"/>
              <a:t>Calculate the perceptron output: the weather is bad, but you have someone to go with and find the event interesting.</a:t>
            </a:r>
          </a:p>
          <a:p>
            <a:pPr indent="-228600">
              <a:lnSpc>
                <a:spcPct val="90000"/>
              </a:lnSpc>
              <a:spcAft>
                <a:spcPts val="600"/>
              </a:spcAft>
              <a:buFont typeface="Arial" panose="020B0604020202020204" pitchFamily="34" charset="0"/>
              <a:buChar char="•"/>
            </a:pPr>
            <a:r>
              <a:rPr lang="en-US" sz="2000" dirty="0"/>
              <a:t>If the output is less than 5, the result is 1—meaning you should stay home to avoid getting sicker.</a:t>
            </a:r>
          </a:p>
        </p:txBody>
      </p:sp>
      <p:pic>
        <p:nvPicPr>
          <p:cNvPr id="9" name="Picture 8">
            <a:extLst>
              <a:ext uri="{FF2B5EF4-FFF2-40B4-BE49-F238E27FC236}">
                <a16:creationId xmlns:a16="http://schemas.microsoft.com/office/drawing/2014/main" id="{DE8D1F25-FCB5-EE3A-9448-02FD3B0EFB1C}"/>
              </a:ext>
            </a:extLst>
          </p:cNvPr>
          <p:cNvPicPr>
            <a:picLocks noChangeAspect="1"/>
          </p:cNvPicPr>
          <p:nvPr/>
        </p:nvPicPr>
        <p:blipFill>
          <a:blip r:embed="rId2"/>
          <a:stretch>
            <a:fillRect/>
          </a:stretch>
        </p:blipFill>
        <p:spPr>
          <a:xfrm>
            <a:off x="7341863" y="5959197"/>
            <a:ext cx="6180332" cy="971672"/>
          </a:xfrm>
          <a:prstGeom prst="rect">
            <a:avLst/>
          </a:prstGeom>
        </p:spPr>
      </p:pic>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3473648" y="2775632"/>
            <a:ext cx="938040" cy="182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2F500-9DCC-F18C-4C85-1B9A9647CDF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9187C93-6731-B969-EC51-96C2439B547F}"/>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61E19078-B200-D861-3FC8-80337D190036}"/>
              </a:ext>
            </a:extLst>
          </p:cNvPr>
          <p:cNvSpPr txBox="1"/>
          <p:nvPr/>
        </p:nvSpPr>
        <p:spPr>
          <a:xfrm>
            <a:off x="7643879" y="3514343"/>
            <a:ext cx="5576300" cy="2222147"/>
          </a:xfrm>
          <a:prstGeom prst="rect">
            <a:avLst/>
          </a:prstGeom>
          <a:noFill/>
        </p:spPr>
        <p:txBody>
          <a:bodyPr wrap="square">
            <a:spAutoFit/>
          </a:bodyPr>
          <a:lstStyle/>
          <a:p>
            <a:pPr indent="-228600">
              <a:lnSpc>
                <a:spcPct val="90000"/>
              </a:lnSpc>
              <a:spcAft>
                <a:spcPts val="600"/>
              </a:spcAft>
              <a:buFont typeface="Arial" panose="020B0604020202020204" pitchFamily="34" charset="0"/>
              <a:buChar char="•"/>
            </a:pPr>
            <a:r>
              <a:rPr lang="en-US" sz="1800" b="1" dirty="0"/>
              <a:t>INPUTS to Perceptron</a:t>
            </a:r>
          </a:p>
          <a:p>
            <a:pPr indent="-228600">
              <a:lnSpc>
                <a:spcPct val="90000"/>
              </a:lnSpc>
              <a:spcAft>
                <a:spcPts val="600"/>
              </a:spcAft>
              <a:buFont typeface="Arial" panose="020B0604020202020204" pitchFamily="34" charset="0"/>
              <a:buChar char="•"/>
            </a:pPr>
            <a:r>
              <a:rPr lang="en-US" sz="1800" dirty="0"/>
              <a:t>Calculate the perceptron output: </a:t>
            </a:r>
          </a:p>
          <a:p>
            <a:pPr indent="-228600">
              <a:lnSpc>
                <a:spcPct val="90000"/>
              </a:lnSpc>
              <a:spcAft>
                <a:spcPts val="600"/>
              </a:spcAft>
              <a:buFont typeface="Arial" panose="020B0604020202020204" pitchFamily="34" charset="0"/>
              <a:buChar char="•"/>
            </a:pPr>
            <a:r>
              <a:rPr lang="en-US" sz="1800" b="1" dirty="0"/>
              <a:t>the weather is bad</a:t>
            </a:r>
            <a:r>
              <a:rPr lang="en-US" sz="1800" dirty="0"/>
              <a:t>, </a:t>
            </a:r>
            <a:r>
              <a:rPr lang="en-US" sz="1800" b="1" dirty="0">
                <a:solidFill>
                  <a:srgbClr val="FF0000"/>
                </a:solidFill>
              </a:rPr>
              <a:t>X1 =0</a:t>
            </a:r>
          </a:p>
          <a:p>
            <a:pPr indent="-228600">
              <a:lnSpc>
                <a:spcPct val="90000"/>
              </a:lnSpc>
              <a:spcAft>
                <a:spcPts val="600"/>
              </a:spcAft>
              <a:buFont typeface="Arial" panose="020B0604020202020204" pitchFamily="34" charset="0"/>
              <a:buChar char="•"/>
            </a:pPr>
            <a:r>
              <a:rPr lang="en-US" sz="1800" dirty="0"/>
              <a:t> </a:t>
            </a:r>
            <a:r>
              <a:rPr lang="en-US" sz="1800" b="1" dirty="0"/>
              <a:t>but you have someone to go with </a:t>
            </a:r>
            <a:r>
              <a:rPr lang="en-US" sz="1800" b="1" dirty="0">
                <a:solidFill>
                  <a:srgbClr val="FF0000"/>
                </a:solidFill>
              </a:rPr>
              <a:t>X2=1</a:t>
            </a:r>
          </a:p>
          <a:p>
            <a:pPr indent="-228600">
              <a:lnSpc>
                <a:spcPct val="90000"/>
              </a:lnSpc>
              <a:spcAft>
                <a:spcPts val="600"/>
              </a:spcAft>
              <a:buFont typeface="Arial" panose="020B0604020202020204" pitchFamily="34" charset="0"/>
              <a:buChar char="•"/>
            </a:pPr>
            <a:r>
              <a:rPr lang="en-US" sz="1800" dirty="0"/>
              <a:t> </a:t>
            </a:r>
            <a:r>
              <a:rPr lang="en-US" sz="1800" b="1" dirty="0"/>
              <a:t>and find the event interesting. </a:t>
            </a:r>
            <a:r>
              <a:rPr lang="en-US" sz="1800" b="1" dirty="0">
                <a:solidFill>
                  <a:srgbClr val="FF0000"/>
                </a:solidFill>
              </a:rPr>
              <a:t>X3=1</a:t>
            </a:r>
          </a:p>
          <a:p>
            <a:pPr indent="-228600">
              <a:lnSpc>
                <a:spcPct val="90000"/>
              </a:lnSpc>
              <a:spcAft>
                <a:spcPts val="600"/>
              </a:spcAft>
              <a:buFont typeface="Arial" panose="020B0604020202020204" pitchFamily="34" charset="0"/>
              <a:buChar char="•"/>
            </a:pPr>
            <a:r>
              <a:rPr lang="en-US" dirty="0"/>
              <a:t>Question to be addresses = Whether you should stay home? = Z or answer is? </a:t>
            </a:r>
            <a:endParaRPr lang="en-US" sz="1800" dirty="0"/>
          </a:p>
        </p:txBody>
      </p:sp>
    </p:spTree>
    <p:extLst>
      <p:ext uri="{BB962C8B-B14F-4D97-AF65-F5344CB8AC3E}">
        <p14:creationId xmlns:p14="http://schemas.microsoft.com/office/powerpoint/2010/main" val="2002949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4378" y="55721"/>
            <a:ext cx="14630400" cy="8229600"/>
          </a:xfrm>
          <a:prstGeom prst="rect">
            <a:avLst/>
          </a:prstGeom>
          <a:solidFill>
            <a:srgbClr val="FFFFFF">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0"/>
            <a:ext cx="14630400" cy="2184083"/>
          </a:xfrm>
          <a:prstGeom prst="rect">
            <a:avLst/>
          </a:prstGeom>
        </p:spPr>
      </p:pic>
      <p:sp>
        <p:nvSpPr>
          <p:cNvPr id="5" name="Text 1"/>
          <p:cNvSpPr/>
          <p:nvPr/>
        </p:nvSpPr>
        <p:spPr>
          <a:xfrm>
            <a:off x="482253" y="118280"/>
            <a:ext cx="5730597" cy="573286"/>
          </a:xfrm>
          <a:prstGeom prst="rect">
            <a:avLst/>
          </a:prstGeom>
          <a:noFill/>
          <a:ln/>
        </p:spPr>
        <p:txBody>
          <a:bodyPr wrap="none" lIns="0" tIns="0" rIns="0" bIns="0" rtlCol="0" anchor="t"/>
          <a:lstStyle/>
          <a:p>
            <a:pPr marL="0" indent="0">
              <a:lnSpc>
                <a:spcPts val="4500"/>
              </a:lnSpc>
              <a:buNone/>
            </a:pPr>
            <a:r>
              <a:rPr lang="en-US" sz="3600" dirty="0"/>
              <a:t>Machine Learning  </a:t>
            </a:r>
          </a:p>
        </p:txBody>
      </p:sp>
      <p:sp>
        <p:nvSpPr>
          <p:cNvPr id="6" name="Shape 2"/>
          <p:cNvSpPr/>
          <p:nvPr/>
        </p:nvSpPr>
        <p:spPr>
          <a:xfrm>
            <a:off x="1788795" y="3639860"/>
            <a:ext cx="22860" cy="3969187"/>
          </a:xfrm>
          <a:prstGeom prst="roundRect">
            <a:avLst>
              <a:gd name="adj" fmla="val 321030"/>
            </a:avLst>
          </a:prstGeom>
          <a:solidFill>
            <a:srgbClr val="B2D4E5"/>
          </a:solidFill>
          <a:ln/>
        </p:spPr>
        <p:txBody>
          <a:bodyPr/>
          <a:lstStyle/>
          <a:p>
            <a:endParaRPr lang="en-US"/>
          </a:p>
        </p:txBody>
      </p:sp>
      <p:sp>
        <p:nvSpPr>
          <p:cNvPr id="7" name="Shape 3"/>
          <p:cNvSpPr/>
          <p:nvPr/>
        </p:nvSpPr>
        <p:spPr>
          <a:xfrm>
            <a:off x="1973937" y="4021574"/>
            <a:ext cx="611505" cy="22860"/>
          </a:xfrm>
          <a:prstGeom prst="roundRect">
            <a:avLst>
              <a:gd name="adj" fmla="val 321030"/>
            </a:avLst>
          </a:prstGeom>
          <a:solidFill>
            <a:srgbClr val="B2D4E5"/>
          </a:solidFill>
          <a:ln/>
        </p:spPr>
        <p:txBody>
          <a:bodyPr/>
          <a:lstStyle/>
          <a:p>
            <a:endParaRPr lang="en-US"/>
          </a:p>
        </p:txBody>
      </p:sp>
      <p:sp>
        <p:nvSpPr>
          <p:cNvPr id="9" name="Text 5"/>
          <p:cNvSpPr/>
          <p:nvPr/>
        </p:nvSpPr>
        <p:spPr>
          <a:xfrm>
            <a:off x="1741289" y="3895368"/>
            <a:ext cx="117872" cy="275153"/>
          </a:xfrm>
          <a:prstGeom prst="rect">
            <a:avLst/>
          </a:prstGeom>
          <a:noFill/>
          <a:ln/>
        </p:spPr>
        <p:txBody>
          <a:bodyPr wrap="none" lIns="0" tIns="0" rIns="0" bIns="0" rtlCol="0" anchor="t"/>
          <a:lstStyle/>
          <a:p>
            <a:pPr marL="0" indent="0" algn="ctr">
              <a:lnSpc>
                <a:spcPts val="2150"/>
              </a:lnSpc>
              <a:buNone/>
            </a:pPr>
            <a:endParaRPr lang="en-US" sz="2150" dirty="0"/>
          </a:p>
        </p:txBody>
      </p:sp>
      <p:sp>
        <p:nvSpPr>
          <p:cNvPr id="10" name="Text 6"/>
          <p:cNvSpPr/>
          <p:nvPr/>
        </p:nvSpPr>
        <p:spPr>
          <a:xfrm>
            <a:off x="2761178" y="3814524"/>
            <a:ext cx="2766655" cy="286583"/>
          </a:xfrm>
          <a:prstGeom prst="rect">
            <a:avLst/>
          </a:prstGeom>
          <a:noFill/>
          <a:ln/>
        </p:spPr>
        <p:txBody>
          <a:bodyPr wrap="none" lIns="0" tIns="0" rIns="0" bIns="0" rtlCol="0" anchor="t"/>
          <a:lstStyle/>
          <a:p>
            <a:pPr marL="0" indent="0" algn="l">
              <a:lnSpc>
                <a:spcPts val="2250"/>
              </a:lnSpc>
              <a:buNone/>
            </a:pPr>
            <a:endParaRPr lang="en-US" sz="1800" dirty="0"/>
          </a:p>
        </p:txBody>
      </p:sp>
      <p:sp>
        <p:nvSpPr>
          <p:cNvPr id="11" name="Text 7"/>
          <p:cNvSpPr/>
          <p:nvPr/>
        </p:nvSpPr>
        <p:spPr>
          <a:xfrm>
            <a:off x="2761178" y="4205883"/>
            <a:ext cx="10331053" cy="559118"/>
          </a:xfrm>
          <a:prstGeom prst="rect">
            <a:avLst/>
          </a:prstGeom>
          <a:noFill/>
          <a:ln/>
        </p:spPr>
        <p:txBody>
          <a:bodyPr wrap="square" lIns="0" tIns="0" rIns="0" bIns="0" rtlCol="0" anchor="t"/>
          <a:lstStyle/>
          <a:p>
            <a:pPr marL="0" indent="0" algn="l">
              <a:lnSpc>
                <a:spcPts val="2200"/>
              </a:lnSpc>
              <a:buNone/>
            </a:pPr>
            <a:endParaRPr lang="en-US" sz="1350" dirty="0"/>
          </a:p>
        </p:txBody>
      </p:sp>
      <p:sp>
        <p:nvSpPr>
          <p:cNvPr id="12" name="Shape 8"/>
          <p:cNvSpPr/>
          <p:nvPr/>
        </p:nvSpPr>
        <p:spPr>
          <a:xfrm>
            <a:off x="1973937" y="5496044"/>
            <a:ext cx="611505" cy="22860"/>
          </a:xfrm>
          <a:prstGeom prst="roundRect">
            <a:avLst>
              <a:gd name="adj" fmla="val 321030"/>
            </a:avLst>
          </a:prstGeom>
          <a:solidFill>
            <a:srgbClr val="B2D4E5"/>
          </a:solidFill>
          <a:ln/>
        </p:spPr>
        <p:txBody>
          <a:bodyPr/>
          <a:lstStyle/>
          <a:p>
            <a:endParaRPr lang="en-US"/>
          </a:p>
        </p:txBody>
      </p:sp>
      <p:sp>
        <p:nvSpPr>
          <p:cNvPr id="14" name="Text 10"/>
          <p:cNvSpPr/>
          <p:nvPr/>
        </p:nvSpPr>
        <p:spPr>
          <a:xfrm>
            <a:off x="1722120" y="5369838"/>
            <a:ext cx="156091" cy="275153"/>
          </a:xfrm>
          <a:prstGeom prst="rect">
            <a:avLst/>
          </a:prstGeom>
          <a:noFill/>
          <a:ln/>
        </p:spPr>
        <p:txBody>
          <a:bodyPr wrap="none" lIns="0" tIns="0" rIns="0" bIns="0" rtlCol="0" anchor="t"/>
          <a:lstStyle/>
          <a:p>
            <a:pPr marL="0" indent="0" algn="ctr">
              <a:lnSpc>
                <a:spcPts val="2150"/>
              </a:lnSpc>
              <a:buNone/>
            </a:pPr>
            <a:endParaRPr lang="en-US" sz="2150" dirty="0"/>
          </a:p>
        </p:txBody>
      </p:sp>
      <p:sp>
        <p:nvSpPr>
          <p:cNvPr id="15" name="Text 11"/>
          <p:cNvSpPr/>
          <p:nvPr/>
        </p:nvSpPr>
        <p:spPr>
          <a:xfrm>
            <a:off x="2761178" y="5288994"/>
            <a:ext cx="2541151" cy="286583"/>
          </a:xfrm>
          <a:prstGeom prst="rect">
            <a:avLst/>
          </a:prstGeom>
          <a:noFill/>
          <a:ln/>
        </p:spPr>
        <p:txBody>
          <a:bodyPr wrap="none" lIns="0" tIns="0" rIns="0" bIns="0" rtlCol="0" anchor="t"/>
          <a:lstStyle/>
          <a:p>
            <a:pPr marL="0" indent="0" algn="l">
              <a:lnSpc>
                <a:spcPts val="2250"/>
              </a:lnSpc>
              <a:buNone/>
            </a:pPr>
            <a:endParaRPr lang="en-US" sz="1800" dirty="0"/>
          </a:p>
        </p:txBody>
      </p:sp>
      <p:sp>
        <p:nvSpPr>
          <p:cNvPr id="16" name="Text 12"/>
          <p:cNvSpPr/>
          <p:nvPr/>
        </p:nvSpPr>
        <p:spPr>
          <a:xfrm>
            <a:off x="2761178" y="5680353"/>
            <a:ext cx="10331053" cy="279559"/>
          </a:xfrm>
          <a:prstGeom prst="rect">
            <a:avLst/>
          </a:prstGeom>
          <a:noFill/>
          <a:ln/>
        </p:spPr>
        <p:txBody>
          <a:bodyPr wrap="none" lIns="0" tIns="0" rIns="0" bIns="0" rtlCol="0" anchor="t"/>
          <a:lstStyle/>
          <a:p>
            <a:pPr algn="l"/>
            <a:endParaRPr lang="en-US" sz="1350" dirty="0"/>
          </a:p>
        </p:txBody>
      </p:sp>
      <p:sp>
        <p:nvSpPr>
          <p:cNvPr id="17" name="Shape 13"/>
          <p:cNvSpPr/>
          <p:nvPr/>
        </p:nvSpPr>
        <p:spPr>
          <a:xfrm>
            <a:off x="1973937" y="6690955"/>
            <a:ext cx="611505" cy="22860"/>
          </a:xfrm>
          <a:prstGeom prst="roundRect">
            <a:avLst>
              <a:gd name="adj" fmla="val 321030"/>
            </a:avLst>
          </a:prstGeom>
          <a:solidFill>
            <a:srgbClr val="B2D4E5"/>
          </a:solidFill>
          <a:ln/>
        </p:spPr>
        <p:txBody>
          <a:bodyPr/>
          <a:lstStyle/>
          <a:p>
            <a:endParaRPr lang="en-US"/>
          </a:p>
        </p:txBody>
      </p:sp>
      <p:sp>
        <p:nvSpPr>
          <p:cNvPr id="19" name="Text 15"/>
          <p:cNvSpPr/>
          <p:nvPr/>
        </p:nvSpPr>
        <p:spPr>
          <a:xfrm>
            <a:off x="1722239" y="6564749"/>
            <a:ext cx="155853" cy="275153"/>
          </a:xfrm>
          <a:prstGeom prst="rect">
            <a:avLst/>
          </a:prstGeom>
          <a:noFill/>
          <a:ln/>
        </p:spPr>
        <p:txBody>
          <a:bodyPr wrap="none" lIns="0" tIns="0" rIns="0" bIns="0" rtlCol="0" anchor="t"/>
          <a:lstStyle/>
          <a:p>
            <a:pPr marL="0" indent="0" algn="ctr">
              <a:lnSpc>
                <a:spcPts val="2150"/>
              </a:lnSpc>
              <a:buNone/>
            </a:pPr>
            <a:endParaRPr lang="en-US" sz="2150" dirty="0"/>
          </a:p>
        </p:txBody>
      </p:sp>
      <p:sp>
        <p:nvSpPr>
          <p:cNvPr id="20" name="Text 16"/>
          <p:cNvSpPr/>
          <p:nvPr/>
        </p:nvSpPr>
        <p:spPr>
          <a:xfrm>
            <a:off x="2761178" y="6483906"/>
            <a:ext cx="4440317" cy="286583"/>
          </a:xfrm>
          <a:prstGeom prst="rect">
            <a:avLst/>
          </a:prstGeom>
          <a:noFill/>
          <a:ln/>
        </p:spPr>
        <p:txBody>
          <a:bodyPr wrap="none" lIns="0" tIns="0" rIns="0" bIns="0" rtlCol="0" anchor="t"/>
          <a:lstStyle/>
          <a:p>
            <a:pPr marL="0" indent="0" algn="l">
              <a:lnSpc>
                <a:spcPts val="2250"/>
              </a:lnSpc>
              <a:buNone/>
            </a:pPr>
            <a:endParaRPr lang="en-US" sz="1800" dirty="0"/>
          </a:p>
        </p:txBody>
      </p:sp>
      <p:sp>
        <p:nvSpPr>
          <p:cNvPr id="21" name="Text 17"/>
          <p:cNvSpPr/>
          <p:nvPr/>
        </p:nvSpPr>
        <p:spPr>
          <a:xfrm>
            <a:off x="2761178" y="6875264"/>
            <a:ext cx="11237851" cy="559118"/>
          </a:xfrm>
          <a:prstGeom prst="rect">
            <a:avLst/>
          </a:prstGeom>
          <a:noFill/>
          <a:ln/>
        </p:spPr>
        <p:txBody>
          <a:bodyPr wrap="square" lIns="0" tIns="0" rIns="0" bIns="0" rtlCol="0" anchor="t"/>
          <a:lstStyle/>
          <a:p>
            <a:pPr marL="0" indent="0" algn="l">
              <a:lnSpc>
                <a:spcPts val="2200"/>
              </a:lnSpc>
              <a:buNone/>
            </a:pPr>
            <a:endParaRPr lang="en-US" sz="1350" dirty="0"/>
          </a:p>
        </p:txBody>
      </p:sp>
      <p:sp>
        <p:nvSpPr>
          <p:cNvPr id="23" name="Shape 13">
            <a:extLst>
              <a:ext uri="{FF2B5EF4-FFF2-40B4-BE49-F238E27FC236}">
                <a16:creationId xmlns:a16="http://schemas.microsoft.com/office/drawing/2014/main" id="{54E76AB6-9BF2-2B32-4033-0445588FD94E}"/>
              </a:ext>
            </a:extLst>
          </p:cNvPr>
          <p:cNvSpPr/>
          <p:nvPr/>
        </p:nvSpPr>
        <p:spPr>
          <a:xfrm>
            <a:off x="2088236" y="7507385"/>
            <a:ext cx="611505" cy="22860"/>
          </a:xfrm>
          <a:prstGeom prst="roundRect">
            <a:avLst>
              <a:gd name="adj" fmla="val 321030"/>
            </a:avLst>
          </a:prstGeom>
          <a:solidFill>
            <a:srgbClr val="B2D4E5"/>
          </a:solidFill>
          <a:ln/>
        </p:spPr>
        <p:txBody>
          <a:bodyPr/>
          <a:lstStyle/>
          <a:p>
            <a:endParaRPr lang="en-US"/>
          </a:p>
        </p:txBody>
      </p:sp>
      <p:pic>
        <p:nvPicPr>
          <p:cNvPr id="25" name="Picture 24" descr="A robot thinking in front of a blackboard with math formulas&#10;&#10;Description automatically generated">
            <a:extLst>
              <a:ext uri="{FF2B5EF4-FFF2-40B4-BE49-F238E27FC236}">
                <a16:creationId xmlns:a16="http://schemas.microsoft.com/office/drawing/2014/main" id="{1FB5AE01-AF31-B5CA-0FAA-40110E1728A7}"/>
              </a:ext>
            </a:extLst>
          </p:cNvPr>
          <p:cNvPicPr>
            <a:picLocks noChangeAspect="1"/>
          </p:cNvPicPr>
          <p:nvPr/>
        </p:nvPicPr>
        <p:blipFill>
          <a:blip r:embed="rId5"/>
          <a:stretch>
            <a:fillRect/>
          </a:stretch>
        </p:blipFill>
        <p:spPr>
          <a:xfrm>
            <a:off x="9574857" y="-22860"/>
            <a:ext cx="5055543" cy="4044434"/>
          </a:xfrm>
          <a:prstGeom prst="rect">
            <a:avLst/>
          </a:prstGeom>
        </p:spPr>
      </p:pic>
      <p:sp>
        <p:nvSpPr>
          <p:cNvPr id="8" name="TextBox 7">
            <a:extLst>
              <a:ext uri="{FF2B5EF4-FFF2-40B4-BE49-F238E27FC236}">
                <a16:creationId xmlns:a16="http://schemas.microsoft.com/office/drawing/2014/main" id="{73BCFA38-04A9-6B32-85B1-A9B3DA809CD9}"/>
              </a:ext>
            </a:extLst>
          </p:cNvPr>
          <p:cNvSpPr txBox="1"/>
          <p:nvPr/>
        </p:nvSpPr>
        <p:spPr>
          <a:xfrm>
            <a:off x="150578" y="1596458"/>
            <a:ext cx="9349901" cy="6863417"/>
          </a:xfrm>
          <a:prstGeom prst="rect">
            <a:avLst/>
          </a:prstGeom>
          <a:noFill/>
        </p:spPr>
        <p:txBody>
          <a:bodyPr wrap="square" rtlCol="0">
            <a:spAutoFit/>
          </a:bodyPr>
          <a:lstStyle/>
          <a:p>
            <a:r>
              <a:rPr lang="en-US" sz="2000" dirty="0">
                <a:highlight>
                  <a:srgbClr val="FFFF00"/>
                </a:highlight>
              </a:rPr>
              <a:t>An Artificial Neural Network(ANN)  or Neural Network(NN) </a:t>
            </a:r>
            <a:r>
              <a:rPr lang="en-US" sz="2000" dirty="0"/>
              <a:t>is information processing unit that has some characteristics in common with biological neural network. </a:t>
            </a:r>
          </a:p>
          <a:p>
            <a:endParaRPr lang="en-US" sz="2000" dirty="0"/>
          </a:p>
          <a:p>
            <a:r>
              <a:rPr lang="en-US" sz="2000" dirty="0">
                <a:highlight>
                  <a:srgbClr val="FFFF00"/>
                </a:highlight>
              </a:rPr>
              <a:t>ANNs</a:t>
            </a:r>
            <a:r>
              <a:rPr lang="en-US" sz="2000" dirty="0"/>
              <a:t> have been developed as generalizations of mathematical models of human cognition or neural biology, based on assumption that:</a:t>
            </a:r>
          </a:p>
          <a:p>
            <a:endParaRPr lang="en-US" sz="2000" dirty="0"/>
          </a:p>
          <a:p>
            <a:pPr marL="342900" indent="-342900">
              <a:buAutoNum type="alphaUcParenR"/>
            </a:pPr>
            <a:r>
              <a:rPr lang="en-US" sz="2000" dirty="0"/>
              <a:t>Information occur at many simple elements called neurons</a:t>
            </a:r>
          </a:p>
          <a:p>
            <a:pPr marL="342900" indent="-342900">
              <a:buAutoNum type="alphaUcParenR"/>
            </a:pPr>
            <a:r>
              <a:rPr lang="en-US" sz="2000" dirty="0"/>
              <a:t>Signal are passed between neurons over connection links</a:t>
            </a:r>
          </a:p>
          <a:p>
            <a:pPr marL="342900" indent="-342900">
              <a:buAutoNum type="alphaUcParenR"/>
            </a:pPr>
            <a:r>
              <a:rPr lang="en-US" sz="2000" dirty="0"/>
              <a:t>Each connection has been associated weight, which in NN multiplied signal transmitted.</a:t>
            </a:r>
          </a:p>
          <a:p>
            <a:pPr marL="342900" indent="-342900">
              <a:buAutoNum type="alphaUcParenR"/>
            </a:pPr>
            <a:r>
              <a:rPr lang="en-US" sz="2000" dirty="0"/>
              <a:t>Each neuron applies an activation function(usually nonlinear), to its net input(sum of weighted input signals), to determine its output signals.</a:t>
            </a:r>
          </a:p>
          <a:p>
            <a:pPr marL="342900" indent="-342900">
              <a:buFontTx/>
              <a:buAutoNum type="alphaUcParenR"/>
            </a:pPr>
            <a:r>
              <a:rPr lang="en-US" sz="2000" dirty="0"/>
              <a:t>A NN consist of Large number of simple processing elements called neurons, cells, units, or nodes.  </a:t>
            </a:r>
          </a:p>
          <a:p>
            <a:r>
              <a:rPr lang="en-US" sz="2000" b="1" dirty="0">
                <a:solidFill>
                  <a:schemeClr val="accent2">
                    <a:lumMod val="75000"/>
                  </a:schemeClr>
                </a:solidFill>
              </a:rPr>
              <a:t>A </a:t>
            </a:r>
            <a:r>
              <a:rPr lang="en-US" sz="2000" b="1" dirty="0">
                <a:solidFill>
                  <a:schemeClr val="accent2">
                    <a:lumMod val="75000"/>
                  </a:schemeClr>
                </a:solidFill>
                <a:highlight>
                  <a:srgbClr val="FFFF00"/>
                </a:highlight>
              </a:rPr>
              <a:t>NN</a:t>
            </a:r>
            <a:r>
              <a:rPr lang="en-US" sz="2000" b="1" dirty="0">
                <a:solidFill>
                  <a:schemeClr val="accent2">
                    <a:lumMod val="75000"/>
                  </a:schemeClr>
                </a:solidFill>
              </a:rPr>
              <a:t> is categorized by three important factors, architecture and training or learning algorithm and activation function.</a:t>
            </a:r>
          </a:p>
          <a:p>
            <a:r>
              <a:rPr lang="en-US" sz="2000" dirty="0"/>
              <a:t>  A) </a:t>
            </a:r>
            <a:r>
              <a:rPr lang="en-US" sz="2000" b="1" dirty="0"/>
              <a:t>Architecture: </a:t>
            </a:r>
            <a:r>
              <a:rPr lang="en-US" sz="2000" dirty="0"/>
              <a:t>NN pattern of connection between neurons</a:t>
            </a:r>
          </a:p>
          <a:p>
            <a:r>
              <a:rPr lang="en-US" sz="2000" dirty="0"/>
              <a:t>  B) </a:t>
            </a:r>
            <a:r>
              <a:rPr lang="en-US" sz="2000" b="1" dirty="0"/>
              <a:t>Training or Leaning algorithm</a:t>
            </a:r>
            <a:r>
              <a:rPr lang="en-US" sz="2000" dirty="0"/>
              <a:t>: NN method of determining the weights on the connections </a:t>
            </a:r>
          </a:p>
          <a:p>
            <a:r>
              <a:rPr lang="en-US" sz="2000" dirty="0"/>
              <a:t>  C) </a:t>
            </a:r>
            <a:r>
              <a:rPr lang="en-US" sz="2000" b="1" dirty="0"/>
              <a:t>Activation Function</a:t>
            </a:r>
            <a:r>
              <a:rPr lang="en-US" sz="2000" dirty="0"/>
              <a:t>: Whether a Neuron fires or not (</a:t>
            </a:r>
            <a:r>
              <a:rPr lang="en-US" sz="2000" dirty="0" err="1"/>
              <a:t>Threshhold</a:t>
            </a:r>
            <a:r>
              <a:rPr lang="en-US" sz="2000" dirty="0"/>
              <a:t>)</a:t>
            </a:r>
          </a:p>
          <a:p>
            <a:endParaRPr lang="en-US" sz="2000" dirty="0"/>
          </a:p>
          <a:p>
            <a:endParaRPr lang="en-US" sz="2000" dirty="0"/>
          </a:p>
        </p:txBody>
      </p:sp>
    </p:spTree>
    <p:extLst>
      <p:ext uri="{BB962C8B-B14F-4D97-AF65-F5344CB8AC3E}">
        <p14:creationId xmlns:p14="http://schemas.microsoft.com/office/powerpoint/2010/main" val="1271888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C669B4-8CF0-EFB5-B817-A1B303DF8800}"/>
              </a:ext>
            </a:extLst>
          </p:cNvPr>
          <p:cNvSpPr txBox="1"/>
          <p:nvPr/>
        </p:nvSpPr>
        <p:spPr>
          <a:xfrm>
            <a:off x="112196" y="-50489"/>
            <a:ext cx="13811367" cy="2616101"/>
          </a:xfrm>
          <a:prstGeom prst="rect">
            <a:avLst/>
          </a:prstGeom>
          <a:noFill/>
        </p:spPr>
        <p:txBody>
          <a:bodyPr wrap="square">
            <a:spAutoFit/>
          </a:bodyPr>
          <a:lstStyle/>
          <a:p>
            <a:pPr algn="l"/>
            <a:r>
              <a:rPr lang="en-US" sz="4400" b="1" i="0" u="none" strike="noStrike" baseline="0" dirty="0">
                <a:solidFill>
                  <a:srgbClr val="222222"/>
                </a:solidFill>
                <a:latin typeface="TimesNewRomanPS-BoldMT"/>
              </a:rPr>
              <a:t>Introduction to Artificial Neural Networks</a:t>
            </a:r>
          </a:p>
          <a:p>
            <a:pPr algn="l"/>
            <a:r>
              <a:rPr lang="en-US" sz="2000" b="1" i="0" u="none" strike="noStrike" baseline="0" dirty="0">
                <a:solidFill>
                  <a:srgbClr val="222222"/>
                </a:solidFill>
                <a:latin typeface="TimesNewRomanPS-BoldMT"/>
              </a:rPr>
              <a:t>Artificial neural networks </a:t>
            </a:r>
            <a:r>
              <a:rPr lang="en-US" sz="2000" b="0" i="0" u="none" strike="noStrike" baseline="0" dirty="0">
                <a:solidFill>
                  <a:srgbClr val="222222"/>
                </a:solidFill>
                <a:latin typeface="TimesNewRomanPSMT"/>
              </a:rPr>
              <a:t>(</a:t>
            </a:r>
            <a:r>
              <a:rPr lang="en-US" sz="2000" b="1" i="0" u="none" strike="noStrike" baseline="0" dirty="0">
                <a:solidFill>
                  <a:srgbClr val="222222"/>
                </a:solidFill>
                <a:latin typeface="TimesNewRomanPS-BoldMT"/>
              </a:rPr>
              <a:t>ANNs</a:t>
            </a:r>
            <a:r>
              <a:rPr lang="en-US" sz="2000" b="0" i="0" u="none" strike="noStrike" baseline="0" dirty="0">
                <a:solidFill>
                  <a:srgbClr val="222222"/>
                </a:solidFill>
                <a:latin typeface="TimesNewRomanPSMT"/>
              </a:rPr>
              <a:t>), </a:t>
            </a:r>
          </a:p>
          <a:p>
            <a:pPr marL="285750" indent="-285750" algn="l">
              <a:buFont typeface="Arial" panose="020B0604020202020204" pitchFamily="34" charset="0"/>
              <a:buChar char="•"/>
            </a:pPr>
            <a:r>
              <a:rPr lang="en-US" sz="2000" dirty="0">
                <a:solidFill>
                  <a:srgbClr val="222222"/>
                </a:solidFill>
                <a:latin typeface="TimesNewRomanPSMT"/>
              </a:rPr>
              <a:t>M</a:t>
            </a:r>
            <a:r>
              <a:rPr lang="en-US" sz="2000" b="1" i="0" u="none" strike="noStrike" baseline="0" dirty="0">
                <a:solidFill>
                  <a:srgbClr val="222222"/>
                </a:solidFill>
                <a:latin typeface="TimesNewRomanPSMT"/>
              </a:rPr>
              <a:t>ulti-layer perceptron</a:t>
            </a:r>
            <a:r>
              <a:rPr lang="en-US" sz="2000" b="0" i="0" u="none" strike="noStrike" baseline="0" dirty="0">
                <a:solidFill>
                  <a:srgbClr val="222222"/>
                </a:solidFill>
                <a:latin typeface="TimesNewRomanPSMT"/>
              </a:rPr>
              <a:t>, are a collection of multiple </a:t>
            </a:r>
            <a:r>
              <a:rPr lang="en-US" sz="2000" b="0" i="0" u="none" strike="noStrike" baseline="0" dirty="0" err="1">
                <a:solidFill>
                  <a:srgbClr val="222222"/>
                </a:solidFill>
                <a:latin typeface="TimesNewRomanPSMT"/>
              </a:rPr>
              <a:t>perceptrons</a:t>
            </a:r>
            <a:r>
              <a:rPr lang="en-US" sz="2000" b="0" i="0" u="none" strike="noStrike" baseline="0" dirty="0">
                <a:solidFill>
                  <a:srgbClr val="222222"/>
                </a:solidFill>
                <a:latin typeface="TimesNewRomanPSMT"/>
              </a:rPr>
              <a:t>, </a:t>
            </a:r>
          </a:p>
          <a:p>
            <a:pPr marL="285750" indent="-285750" algn="l">
              <a:buFont typeface="Arial" panose="020B0604020202020204" pitchFamily="34" charset="0"/>
              <a:buChar char="•"/>
            </a:pPr>
            <a:r>
              <a:rPr lang="en-US" sz="2000" b="1" dirty="0">
                <a:solidFill>
                  <a:srgbClr val="222222"/>
                </a:solidFill>
                <a:latin typeface="TimesNewRomanPSMT"/>
              </a:rPr>
              <a:t>T</a:t>
            </a:r>
            <a:r>
              <a:rPr lang="en-US" sz="2000" b="1" i="0" u="none" strike="noStrike" baseline="0" dirty="0">
                <a:solidFill>
                  <a:srgbClr val="222222"/>
                </a:solidFill>
                <a:latin typeface="TimesNewRomanPSMT"/>
              </a:rPr>
              <a:t>he connection </a:t>
            </a:r>
            <a:r>
              <a:rPr lang="en-US" sz="2000" b="0" i="0" u="none" strike="noStrike" baseline="0" dirty="0">
                <a:solidFill>
                  <a:srgbClr val="222222"/>
                </a:solidFill>
                <a:latin typeface="TimesNewRomanPSMT"/>
              </a:rPr>
              <a:t>between </a:t>
            </a:r>
            <a:r>
              <a:rPr lang="en-US" sz="2000" b="0" i="0" u="none" strike="noStrike" baseline="0" dirty="0" err="1">
                <a:solidFill>
                  <a:srgbClr val="222222"/>
                </a:solidFill>
                <a:latin typeface="TimesNewRomanPSMT"/>
              </a:rPr>
              <a:t>perceptrons</a:t>
            </a:r>
            <a:r>
              <a:rPr lang="en-US" sz="2000" b="0" i="0" u="none" strike="noStrike" baseline="0" dirty="0">
                <a:solidFill>
                  <a:srgbClr val="222222"/>
                </a:solidFill>
                <a:latin typeface="TimesNewRomanPSMT"/>
              </a:rPr>
              <a:t> occurs through layers, where one layer can have as many </a:t>
            </a:r>
            <a:r>
              <a:rPr lang="en-US" sz="2000" b="0" i="0" u="none" strike="noStrike" baseline="0" dirty="0" err="1">
                <a:solidFill>
                  <a:srgbClr val="222222"/>
                </a:solidFill>
                <a:latin typeface="TimesNewRomanPSMT"/>
              </a:rPr>
              <a:t>perceptrons</a:t>
            </a:r>
            <a:r>
              <a:rPr lang="en-US" sz="2000" b="0" i="0" u="none" strike="noStrike" baseline="0" dirty="0">
                <a:solidFill>
                  <a:srgbClr val="222222"/>
                </a:solidFill>
                <a:latin typeface="TimesNewRomanPSMT"/>
              </a:rPr>
              <a:t> as desired, and they are all connected</a:t>
            </a:r>
          </a:p>
          <a:p>
            <a:pPr marL="285750" indent="-285750" algn="l">
              <a:buFont typeface="Arial" panose="020B0604020202020204" pitchFamily="34" charset="0"/>
              <a:buChar char="•"/>
            </a:pPr>
            <a:r>
              <a:rPr lang="en-US" sz="2000" b="0" i="0" u="none" strike="noStrike" baseline="0" dirty="0">
                <a:solidFill>
                  <a:srgbClr val="222222"/>
                </a:solidFill>
                <a:latin typeface="TimesNewRomanPSMT"/>
              </a:rPr>
              <a:t>Networks can have one or more layers. Networks with over four layers are considered to be deep neural networks and are commonly used to solve complex and abstract data problems.</a:t>
            </a:r>
          </a:p>
        </p:txBody>
      </p:sp>
      <p:pic>
        <p:nvPicPr>
          <p:cNvPr id="2" name="Picture 1">
            <a:extLst>
              <a:ext uri="{FF2B5EF4-FFF2-40B4-BE49-F238E27FC236}">
                <a16:creationId xmlns:a16="http://schemas.microsoft.com/office/drawing/2014/main" id="{539E3175-57B0-FCB1-C1E0-A23EB3D813FD}"/>
              </a:ext>
            </a:extLst>
          </p:cNvPr>
          <p:cNvPicPr>
            <a:picLocks noChangeAspect="1"/>
          </p:cNvPicPr>
          <p:nvPr/>
        </p:nvPicPr>
        <p:blipFill>
          <a:blip r:embed="rId2"/>
          <a:stretch>
            <a:fillRect/>
          </a:stretch>
        </p:blipFill>
        <p:spPr>
          <a:xfrm>
            <a:off x="4537710" y="2704456"/>
            <a:ext cx="8913528" cy="5525143"/>
          </a:xfrm>
          <a:prstGeom prst="rect">
            <a:avLst/>
          </a:prstGeom>
        </p:spPr>
      </p:pic>
      <p:sp>
        <p:nvSpPr>
          <p:cNvPr id="5" name="TextBox 4">
            <a:extLst>
              <a:ext uri="{FF2B5EF4-FFF2-40B4-BE49-F238E27FC236}">
                <a16:creationId xmlns:a16="http://schemas.microsoft.com/office/drawing/2014/main" id="{22E5BB93-F6D0-9C1A-69AB-4255ACCB5633}"/>
              </a:ext>
            </a:extLst>
          </p:cNvPr>
          <p:cNvSpPr txBox="1"/>
          <p:nvPr/>
        </p:nvSpPr>
        <p:spPr>
          <a:xfrm>
            <a:off x="112196" y="5567732"/>
            <a:ext cx="5934274" cy="1112228"/>
          </a:xfrm>
          <a:prstGeom prst="rect">
            <a:avLst/>
          </a:prstGeom>
          <a:noFill/>
        </p:spPr>
        <p:txBody>
          <a:bodyPr wrap="square">
            <a:spAutoFit/>
          </a:bodyPr>
          <a:lstStyle/>
          <a:p>
            <a:pPr marL="0" indent="0">
              <a:lnSpc>
                <a:spcPts val="2650"/>
              </a:lnSpc>
              <a:buNone/>
            </a:pPr>
            <a:r>
              <a:rPr lang="en-US" sz="2000" b="1" dirty="0">
                <a:solidFill>
                  <a:schemeClr val="accent1"/>
                </a:solidFill>
                <a:latin typeface="Inter" pitchFamily="34" charset="0"/>
                <a:ea typeface="Inter" pitchFamily="34" charset="-122"/>
                <a:cs typeface="Inter" pitchFamily="34" charset="-120"/>
              </a:rPr>
              <a:t>The input layer receives data that the network will learn from. Each node represents a feature or attribute.</a:t>
            </a:r>
            <a:endParaRPr lang="en-US" sz="2000" b="1" dirty="0">
              <a:solidFill>
                <a:schemeClr val="accent1"/>
              </a:solidFill>
            </a:endParaRPr>
          </a:p>
        </p:txBody>
      </p:sp>
      <p:sp>
        <p:nvSpPr>
          <p:cNvPr id="7" name="TextBox 6">
            <a:extLst>
              <a:ext uri="{FF2B5EF4-FFF2-40B4-BE49-F238E27FC236}">
                <a16:creationId xmlns:a16="http://schemas.microsoft.com/office/drawing/2014/main" id="{6C6244F0-9E42-67FD-B141-5A0E824F3F53}"/>
              </a:ext>
            </a:extLst>
          </p:cNvPr>
          <p:cNvSpPr txBox="1"/>
          <p:nvPr/>
        </p:nvSpPr>
        <p:spPr>
          <a:xfrm>
            <a:off x="3806190" y="2917703"/>
            <a:ext cx="10527030" cy="419730"/>
          </a:xfrm>
          <a:prstGeom prst="rect">
            <a:avLst/>
          </a:prstGeom>
          <a:noFill/>
        </p:spPr>
        <p:txBody>
          <a:bodyPr wrap="square">
            <a:spAutoFit/>
          </a:bodyPr>
          <a:lstStyle/>
          <a:p>
            <a:pPr marL="0" indent="0">
              <a:lnSpc>
                <a:spcPts val="2650"/>
              </a:lnSpc>
              <a:buNone/>
            </a:pPr>
            <a:r>
              <a:rPr lang="en-US" sz="2000" b="1" dirty="0">
                <a:solidFill>
                  <a:srgbClr val="FF0000"/>
                </a:solidFill>
                <a:latin typeface="Inter" pitchFamily="34" charset="0"/>
                <a:ea typeface="Inter" pitchFamily="34" charset="-122"/>
                <a:cs typeface="Inter" pitchFamily="34" charset="-120"/>
              </a:rPr>
              <a:t>Hidden layers perform complex computations on the input data, extracting features and patterns.</a:t>
            </a:r>
            <a:endParaRPr lang="en-US" sz="2000" b="1" dirty="0">
              <a:solidFill>
                <a:srgbClr val="FF0000"/>
              </a:solidFill>
            </a:endParaRPr>
          </a:p>
        </p:txBody>
      </p:sp>
      <p:sp>
        <p:nvSpPr>
          <p:cNvPr id="9" name="TextBox 8">
            <a:extLst>
              <a:ext uri="{FF2B5EF4-FFF2-40B4-BE49-F238E27FC236}">
                <a16:creationId xmlns:a16="http://schemas.microsoft.com/office/drawing/2014/main" id="{46402BBF-7CED-96A9-75AF-76EF05BA0037}"/>
              </a:ext>
            </a:extLst>
          </p:cNvPr>
          <p:cNvSpPr txBox="1"/>
          <p:nvPr/>
        </p:nvSpPr>
        <p:spPr>
          <a:xfrm>
            <a:off x="11595735" y="5650362"/>
            <a:ext cx="3097530" cy="1112228"/>
          </a:xfrm>
          <a:prstGeom prst="rect">
            <a:avLst/>
          </a:prstGeom>
          <a:noFill/>
        </p:spPr>
        <p:txBody>
          <a:bodyPr wrap="square">
            <a:spAutoFit/>
          </a:bodyPr>
          <a:lstStyle/>
          <a:p>
            <a:pPr marL="0" indent="0">
              <a:lnSpc>
                <a:spcPts val="2650"/>
              </a:lnSpc>
              <a:buNone/>
            </a:pPr>
            <a:r>
              <a:rPr lang="en-US" sz="2000" b="1" dirty="0">
                <a:solidFill>
                  <a:schemeClr val="accent6">
                    <a:lumMod val="75000"/>
                  </a:schemeClr>
                </a:solidFill>
                <a:latin typeface="Inter" pitchFamily="34" charset="0"/>
                <a:ea typeface="Inter" pitchFamily="34" charset="-122"/>
                <a:cs typeface="Inter" pitchFamily="34" charset="-120"/>
              </a:rPr>
              <a:t>The output layer produces the final prediction/result of the neural network.</a:t>
            </a:r>
            <a:endParaRPr lang="en-US" sz="2000" b="1" dirty="0">
              <a:solidFill>
                <a:schemeClr val="accent6">
                  <a:lumMod val="75000"/>
                </a:schemeClr>
              </a:solidFill>
            </a:endParaRPr>
          </a:p>
        </p:txBody>
      </p:sp>
    </p:spTree>
    <p:extLst>
      <p:ext uri="{BB962C8B-B14F-4D97-AF65-F5344CB8AC3E}">
        <p14:creationId xmlns:p14="http://schemas.microsoft.com/office/powerpoint/2010/main" val="208776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6BE4-AFF0-C381-FDF5-B97355330E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4CCB1C-0974-BB73-F604-82B46CDD5CEF}"/>
              </a:ext>
            </a:extLst>
          </p:cNvPr>
          <p:cNvSpPr>
            <a:spLocks noGrp="1"/>
          </p:cNvSpPr>
          <p:nvPr>
            <p:ph idx="1"/>
          </p:nvPr>
        </p:nvSpPr>
        <p:spPr/>
        <p:txBody>
          <a:bodyPr/>
          <a:lstStyle/>
          <a:p>
            <a:r>
              <a:rPr lang="en-US" sz="3200" b="1" i="0" u="none" strike="noStrike" baseline="0" dirty="0">
                <a:solidFill>
                  <a:srgbClr val="222222"/>
                </a:solidFill>
                <a:latin typeface="TimesNewRomanPS-BoldMT"/>
              </a:rPr>
              <a:t>Introduction to Artificial Neural Networks ….</a:t>
            </a:r>
          </a:p>
          <a:p>
            <a:endParaRPr lang="en-US" dirty="0"/>
          </a:p>
        </p:txBody>
      </p:sp>
      <p:sp>
        <p:nvSpPr>
          <p:cNvPr id="5" name="TextBox 4">
            <a:extLst>
              <a:ext uri="{FF2B5EF4-FFF2-40B4-BE49-F238E27FC236}">
                <a16:creationId xmlns:a16="http://schemas.microsoft.com/office/drawing/2014/main" id="{866F7668-461C-16CE-BAC3-D5D54036E5E4}"/>
              </a:ext>
            </a:extLst>
          </p:cNvPr>
          <p:cNvSpPr txBox="1"/>
          <p:nvPr/>
        </p:nvSpPr>
        <p:spPr>
          <a:xfrm>
            <a:off x="325756" y="1628775"/>
            <a:ext cx="13321664" cy="5632311"/>
          </a:xfrm>
          <a:prstGeom prst="rect">
            <a:avLst/>
          </a:prstGeom>
          <a:noFill/>
        </p:spPr>
        <p:txBody>
          <a:bodyPr wrap="square">
            <a:spAutoFit/>
          </a:bodyPr>
          <a:lstStyle/>
          <a:p>
            <a:pPr algn="l"/>
            <a:r>
              <a:rPr lang="en-US" sz="2000" b="1" i="0" u="none" strike="noStrike" baseline="0" dirty="0">
                <a:solidFill>
                  <a:srgbClr val="222222"/>
                </a:solidFill>
                <a:latin typeface="TimesNewRomanPSMT"/>
              </a:rPr>
              <a:t>ANNs are typically composed of three main elements,</a:t>
            </a:r>
            <a:r>
              <a:rPr lang="en-US" sz="2000" b="0" i="0" u="none" strike="noStrike" baseline="0" dirty="0">
                <a:solidFill>
                  <a:srgbClr val="222222"/>
                </a:solidFill>
                <a:latin typeface="TimesNewRomanPSMT"/>
              </a:rPr>
              <a:t> </a:t>
            </a:r>
          </a:p>
          <a:p>
            <a:pPr algn="l"/>
            <a:r>
              <a:rPr lang="en-US" sz="2000" b="0" i="0" u="none" strike="noStrike" baseline="0" dirty="0">
                <a:solidFill>
                  <a:srgbClr val="222222"/>
                </a:solidFill>
                <a:latin typeface="TimesNewRomanPSMT"/>
              </a:rPr>
              <a:t>1) </a:t>
            </a:r>
            <a:r>
              <a:rPr lang="en-US" sz="2000" b="1" i="0" u="none" strike="noStrike" baseline="0" dirty="0">
                <a:solidFill>
                  <a:srgbClr val="222222"/>
                </a:solidFill>
                <a:latin typeface="TimesNewRomanPS-BoldMT"/>
              </a:rPr>
              <a:t>Input layer</a:t>
            </a:r>
            <a:r>
              <a:rPr lang="en-US" sz="2000" b="0" i="0" u="none" strike="noStrike" baseline="0" dirty="0">
                <a:solidFill>
                  <a:srgbClr val="222222"/>
                </a:solidFill>
                <a:latin typeface="TimesNewRomanPSMT"/>
              </a:rPr>
              <a:t>: This is the first layer of the network, furthest left in the graphical representation of a network.</a:t>
            </a:r>
          </a:p>
          <a:p>
            <a:pPr marL="914400" lvl="1" indent="-457200">
              <a:buFont typeface="+mj-lt"/>
              <a:buAutoNum type="alphaLcParenR"/>
            </a:pPr>
            <a:r>
              <a:rPr lang="en-US" sz="2000" b="0" i="0" u="none" strike="noStrike" baseline="0" dirty="0">
                <a:solidFill>
                  <a:srgbClr val="222222"/>
                </a:solidFill>
                <a:latin typeface="TimesNewRomanPSMT"/>
              </a:rPr>
              <a:t>It receives the input data before any calculation is performed, and completes the first set of calculations, </a:t>
            </a:r>
          </a:p>
          <a:p>
            <a:pPr marL="914400" lvl="1" indent="-457200">
              <a:buFont typeface="+mj-lt"/>
              <a:buAutoNum type="alphaLcParenR"/>
            </a:pPr>
            <a:r>
              <a:rPr lang="en-US" sz="2000" b="0" i="0" u="none" strike="noStrike" baseline="0" dirty="0">
                <a:solidFill>
                  <a:srgbClr val="222222"/>
                </a:solidFill>
                <a:latin typeface="TimesNewRomanPSMT"/>
              </a:rPr>
              <a:t>For supervised learning problems, the input data consists of a pair of features and targets. The job of the network is to uncover the correlation or dependency between the input and output.</a:t>
            </a:r>
          </a:p>
          <a:p>
            <a:pPr algn="l"/>
            <a:r>
              <a:rPr lang="en-US" sz="2000" b="0" i="0" u="none" strike="noStrike" baseline="0" dirty="0">
                <a:solidFill>
                  <a:srgbClr val="222222"/>
                </a:solidFill>
                <a:latin typeface="TimesNewRomanPSMT"/>
              </a:rPr>
              <a:t>2) </a:t>
            </a:r>
            <a:r>
              <a:rPr lang="en-US" sz="2000" b="1" i="0" u="none" strike="noStrike" baseline="0" dirty="0">
                <a:solidFill>
                  <a:srgbClr val="222222"/>
                </a:solidFill>
                <a:latin typeface="TimesNewRomanPS-BoldMT"/>
              </a:rPr>
              <a:t>Hidden layers: </a:t>
            </a:r>
            <a:r>
              <a:rPr lang="en-US" sz="2000" i="0" u="none" strike="noStrike" baseline="0" dirty="0">
                <a:solidFill>
                  <a:srgbClr val="222222"/>
                </a:solidFill>
                <a:latin typeface="TimesNewRomanPS-BoldMT"/>
              </a:rPr>
              <a:t>Generally , the layers between input and output layers ar</a:t>
            </a:r>
            <a:r>
              <a:rPr lang="en-US" sz="2000" dirty="0">
                <a:solidFill>
                  <a:srgbClr val="222222"/>
                </a:solidFill>
                <a:latin typeface="TimesNewRomanPS-BoldMT"/>
              </a:rPr>
              <a:t>e termed as </a:t>
            </a:r>
            <a:r>
              <a:rPr lang="en-US" sz="2000" b="1" dirty="0">
                <a:solidFill>
                  <a:srgbClr val="222222"/>
                </a:solidFill>
                <a:latin typeface="TimesNewRomanPS-BoldMT"/>
              </a:rPr>
              <a:t>t</a:t>
            </a:r>
            <a:r>
              <a:rPr lang="en-US" sz="2000" i="0" u="none" strike="noStrike" baseline="0" dirty="0">
                <a:solidFill>
                  <a:srgbClr val="222222"/>
                </a:solidFill>
                <a:latin typeface="TimesNewRomanPS-BoldMT"/>
              </a:rPr>
              <a:t>he</a:t>
            </a:r>
            <a:r>
              <a:rPr lang="en-US" sz="2000" b="1" i="0" u="none" strike="noStrike" baseline="0" dirty="0">
                <a:solidFill>
                  <a:srgbClr val="222222"/>
                </a:solidFill>
                <a:latin typeface="TimesNewRomanPS-BoldMT"/>
              </a:rPr>
              <a:t> </a:t>
            </a:r>
            <a:r>
              <a:rPr lang="en-US" sz="2000" b="0" i="0" u="none" strike="noStrike" baseline="0" dirty="0">
                <a:solidFill>
                  <a:srgbClr val="222222"/>
                </a:solidFill>
                <a:latin typeface="TimesNewRomanPSMT"/>
              </a:rPr>
              <a:t>hidden layers.</a:t>
            </a:r>
          </a:p>
          <a:p>
            <a:pPr marL="914400" lvl="1" indent="-457200">
              <a:buFont typeface="+mj-lt"/>
              <a:buAutoNum type="alphaLcParenR"/>
            </a:pPr>
            <a:r>
              <a:rPr lang="en-US" sz="2000" b="0" i="0" u="none" strike="noStrike" baseline="0" dirty="0">
                <a:solidFill>
                  <a:srgbClr val="222222"/>
                </a:solidFill>
                <a:latin typeface="TimesNewRomanPSMT"/>
              </a:rPr>
              <a:t> A neural network can have as many hidden layers as possible.</a:t>
            </a:r>
          </a:p>
          <a:p>
            <a:pPr marL="914400" lvl="1" indent="-457200">
              <a:buFont typeface="+mj-lt"/>
              <a:buAutoNum type="alphaLcParenR"/>
            </a:pPr>
            <a:r>
              <a:rPr lang="en-US" sz="2000" b="0" i="0" u="none" strike="noStrike" baseline="0" dirty="0">
                <a:solidFill>
                  <a:srgbClr val="222222"/>
                </a:solidFill>
                <a:latin typeface="TimesNewRomanPSMT"/>
              </a:rPr>
              <a:t> The more layers it has, the more complex data problems it can tackle, </a:t>
            </a:r>
          </a:p>
          <a:p>
            <a:pPr marL="914400" lvl="1" indent="-457200">
              <a:buFont typeface="+mj-lt"/>
              <a:buAutoNum type="alphaLcParenR"/>
            </a:pPr>
            <a:r>
              <a:rPr lang="en-US" sz="2000" dirty="0">
                <a:solidFill>
                  <a:srgbClr val="222222"/>
                </a:solidFill>
                <a:latin typeface="TimesNewRomanPSMT"/>
              </a:rPr>
              <a:t>B</a:t>
            </a:r>
            <a:r>
              <a:rPr lang="en-US" sz="2000" b="0" i="0" u="none" strike="noStrike" baseline="0" dirty="0">
                <a:solidFill>
                  <a:srgbClr val="222222"/>
                </a:solidFill>
                <a:latin typeface="TimesNewRomanPSMT"/>
              </a:rPr>
              <a:t>ut more layers also take longer to train. </a:t>
            </a:r>
          </a:p>
          <a:p>
            <a:pPr marL="914400" lvl="1" indent="-457200">
              <a:buFont typeface="+mj-lt"/>
              <a:buAutoNum type="alphaLcParenR"/>
            </a:pPr>
            <a:r>
              <a:rPr lang="en-US" sz="2000" dirty="0">
                <a:solidFill>
                  <a:srgbClr val="222222"/>
                </a:solidFill>
                <a:latin typeface="TimesNewRomanPSMT"/>
              </a:rPr>
              <a:t>Surprisingly, some </a:t>
            </a:r>
            <a:r>
              <a:rPr lang="en-US" sz="2000" b="0" i="0" u="none" strike="noStrike" baseline="0" dirty="0">
                <a:solidFill>
                  <a:srgbClr val="222222"/>
                </a:solidFill>
                <a:latin typeface="TimesNewRomanPSMT"/>
              </a:rPr>
              <a:t>neural network architectures do not contain hidden layers at all, such as single-layer networks</a:t>
            </a:r>
            <a:endParaRPr lang="en-US" sz="2000" dirty="0">
              <a:solidFill>
                <a:srgbClr val="222222"/>
              </a:solidFill>
              <a:latin typeface="TimesNewRomanPSMT"/>
            </a:endParaRPr>
          </a:p>
          <a:p>
            <a:pPr marL="914400" lvl="1" indent="-457200">
              <a:buFont typeface="+mj-lt"/>
              <a:buAutoNum type="alphaLcParenR"/>
            </a:pPr>
            <a:r>
              <a:rPr lang="en-US" sz="2000" b="0" i="0" u="none" strike="noStrike" baseline="0" dirty="0">
                <a:solidFill>
                  <a:srgbClr val="222222"/>
                </a:solidFill>
                <a:latin typeface="TimesNewRomanPSMT"/>
              </a:rPr>
              <a:t>In each layer, a computation is performed based on the information received as input from the previous layer, to output a prediction that will become the input of the subsequent layer.</a:t>
            </a:r>
          </a:p>
          <a:p>
            <a:pPr algn="l"/>
            <a:r>
              <a:rPr lang="en-US" sz="2000" b="0" i="0" u="none" strike="noStrike" baseline="0" dirty="0">
                <a:solidFill>
                  <a:srgbClr val="222222"/>
                </a:solidFill>
                <a:latin typeface="TimesNewRomanPSMT"/>
              </a:rPr>
              <a:t>3) </a:t>
            </a:r>
            <a:r>
              <a:rPr lang="en-US" sz="2000" b="1" i="0" u="none" strike="noStrike" baseline="0" dirty="0">
                <a:solidFill>
                  <a:srgbClr val="222222"/>
                </a:solidFill>
                <a:latin typeface="TimesNewRomanPS-BoldMT"/>
              </a:rPr>
              <a:t>Output layer</a:t>
            </a:r>
            <a:r>
              <a:rPr lang="en-US" sz="2000" b="0" i="0" u="none" strike="noStrike" baseline="0" dirty="0">
                <a:solidFill>
                  <a:srgbClr val="222222"/>
                </a:solidFill>
                <a:latin typeface="TimesNewRomanPSMT"/>
              </a:rPr>
              <a:t>: This is the last layer of the network, located at the far right of the graphical representation of the network.</a:t>
            </a:r>
          </a:p>
          <a:p>
            <a:pPr marL="914400" lvl="1" indent="-457200">
              <a:buFont typeface="+mj-lt"/>
              <a:buAutoNum type="alphaLcParenR"/>
            </a:pPr>
            <a:r>
              <a:rPr lang="en-US" sz="2000" b="0" i="0" u="none" strike="noStrike" baseline="0" dirty="0">
                <a:solidFill>
                  <a:srgbClr val="222222"/>
                </a:solidFill>
                <a:latin typeface="TimesNewRomanPSMT"/>
              </a:rPr>
              <a:t> It receives data after being processed by all the neurons in the network to make and display a final prediction.</a:t>
            </a:r>
          </a:p>
          <a:p>
            <a:pPr marL="914400" lvl="1" indent="-457200">
              <a:buFont typeface="+mj-lt"/>
              <a:buAutoNum type="alphaLcParenR"/>
            </a:pPr>
            <a:r>
              <a:rPr lang="en-US" sz="2000" b="0" i="0" u="none" strike="noStrike" baseline="0" dirty="0">
                <a:solidFill>
                  <a:srgbClr val="222222"/>
                </a:solidFill>
                <a:latin typeface="TimesNewRomanPSMT"/>
              </a:rPr>
              <a:t>The output layer can have one or more neurons. The former refers to models where the solution is binary, in the form of 0s or 1s.</a:t>
            </a:r>
          </a:p>
          <a:p>
            <a:pPr marL="914400" lvl="1" indent="-457200">
              <a:buFont typeface="+mj-lt"/>
              <a:buAutoNum type="alphaLcParenR"/>
            </a:pPr>
            <a:r>
              <a:rPr lang="en-US" sz="2000" b="0" i="0" u="none" strike="noStrike" baseline="0" dirty="0">
                <a:solidFill>
                  <a:srgbClr val="222222"/>
                </a:solidFill>
                <a:latin typeface="TimesNewRomanPSMT"/>
              </a:rPr>
              <a:t>The latter case consists of models that output the probability of an instance to belong to each of the possible class labels (targets), meaning that the layer will have as many neurons as there are class labels.</a:t>
            </a:r>
          </a:p>
        </p:txBody>
      </p:sp>
    </p:spTree>
    <p:extLst>
      <p:ext uri="{BB962C8B-B14F-4D97-AF65-F5344CB8AC3E}">
        <p14:creationId xmlns:p14="http://schemas.microsoft.com/office/powerpoint/2010/main" val="2970092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B4D13B-B0CF-FD17-44B6-0FFC85E032D3}"/>
              </a:ext>
            </a:extLst>
          </p:cNvPr>
          <p:cNvPicPr>
            <a:picLocks noChangeAspect="1"/>
          </p:cNvPicPr>
          <p:nvPr/>
        </p:nvPicPr>
        <p:blipFill>
          <a:blip r:embed="rId2"/>
          <a:stretch>
            <a:fillRect/>
          </a:stretch>
        </p:blipFill>
        <p:spPr>
          <a:xfrm>
            <a:off x="1532607" y="0"/>
            <a:ext cx="11565185" cy="8229600"/>
          </a:xfrm>
          <a:prstGeom prst="rect">
            <a:avLst/>
          </a:prstGeom>
        </p:spPr>
      </p:pic>
      <p:sp>
        <p:nvSpPr>
          <p:cNvPr id="4" name="TextBox 3">
            <a:extLst>
              <a:ext uri="{FF2B5EF4-FFF2-40B4-BE49-F238E27FC236}">
                <a16:creationId xmlns:a16="http://schemas.microsoft.com/office/drawing/2014/main" id="{4E0F17C6-F468-C6AE-672F-956CCBA4BB47}"/>
              </a:ext>
            </a:extLst>
          </p:cNvPr>
          <p:cNvSpPr txBox="1"/>
          <p:nvPr/>
        </p:nvSpPr>
        <p:spPr>
          <a:xfrm>
            <a:off x="642551" y="4312508"/>
            <a:ext cx="2143898" cy="369332"/>
          </a:xfrm>
          <a:prstGeom prst="rect">
            <a:avLst/>
          </a:prstGeom>
          <a:noFill/>
        </p:spPr>
        <p:txBody>
          <a:bodyPr wrap="square" rtlCol="0">
            <a:spAutoFit/>
          </a:bodyPr>
          <a:lstStyle/>
          <a:p>
            <a:r>
              <a:rPr lang="en-US" dirty="0"/>
              <a:t>Adopted</a:t>
            </a:r>
          </a:p>
        </p:txBody>
      </p:sp>
    </p:spTree>
    <p:extLst>
      <p:ext uri="{BB962C8B-B14F-4D97-AF65-F5344CB8AC3E}">
        <p14:creationId xmlns:p14="http://schemas.microsoft.com/office/powerpoint/2010/main" val="1326457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1515" y="11430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20478" y="57150"/>
            <a:ext cx="5486400" cy="8229600"/>
          </a:xfrm>
          <a:prstGeom prst="rect">
            <a:avLst/>
          </a:prstGeom>
        </p:spPr>
      </p:pic>
      <p:sp>
        <p:nvSpPr>
          <p:cNvPr id="5" name="Text 1"/>
          <p:cNvSpPr/>
          <p:nvPr/>
        </p:nvSpPr>
        <p:spPr>
          <a:xfrm>
            <a:off x="332015" y="114300"/>
            <a:ext cx="14078196" cy="1387078"/>
          </a:xfrm>
          <a:prstGeom prst="rect">
            <a:avLst/>
          </a:prstGeom>
          <a:noFill/>
          <a:ln/>
        </p:spPr>
        <p:txBody>
          <a:bodyPr wrap="square" lIns="0" tIns="0" rIns="0" bIns="0" rtlCol="0" anchor="t"/>
          <a:lstStyle/>
          <a:p>
            <a:pPr marL="0" indent="0">
              <a:lnSpc>
                <a:spcPts val="5450"/>
              </a:lnSpc>
              <a:buNone/>
            </a:pPr>
            <a:r>
              <a:rPr lang="en-US" sz="4350" b="1" dirty="0">
                <a:solidFill>
                  <a:srgbClr val="000000"/>
                </a:solidFill>
                <a:latin typeface="Petrona" pitchFamily="34" charset="0"/>
                <a:ea typeface="Petrona" pitchFamily="34" charset="-122"/>
                <a:cs typeface="Petrona" pitchFamily="34" charset="-120"/>
              </a:rPr>
              <a:t>Neural Networks as Directed Graph</a:t>
            </a:r>
            <a:endParaRPr lang="en-US" sz="4350" dirty="0"/>
          </a:p>
        </p:txBody>
      </p:sp>
      <p:sp>
        <p:nvSpPr>
          <p:cNvPr id="6" name="Shape 2"/>
          <p:cNvSpPr/>
          <p:nvPr/>
        </p:nvSpPr>
        <p:spPr>
          <a:xfrm>
            <a:off x="6226135" y="2861667"/>
            <a:ext cx="475536" cy="475536"/>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7" name="Text 3"/>
          <p:cNvSpPr/>
          <p:nvPr/>
        </p:nvSpPr>
        <p:spPr>
          <a:xfrm>
            <a:off x="6392585" y="2932986"/>
            <a:ext cx="142518" cy="332899"/>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pitchFamily="34" charset="0"/>
                <a:ea typeface="Petrona" pitchFamily="34" charset="-122"/>
                <a:cs typeface="Petrona" pitchFamily="34" charset="-120"/>
              </a:rPr>
              <a:t>1</a:t>
            </a:r>
            <a:endParaRPr lang="en-US" sz="2600" dirty="0"/>
          </a:p>
        </p:txBody>
      </p:sp>
      <p:sp>
        <p:nvSpPr>
          <p:cNvPr id="8" name="Text 4"/>
          <p:cNvSpPr/>
          <p:nvPr/>
        </p:nvSpPr>
        <p:spPr>
          <a:xfrm>
            <a:off x="6913007" y="2861667"/>
            <a:ext cx="2774156" cy="346710"/>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Petrona" pitchFamily="34" charset="0"/>
                <a:ea typeface="Petrona" pitchFamily="34" charset="-122"/>
                <a:cs typeface="Petrona" pitchFamily="34" charset="-120"/>
              </a:rPr>
              <a:t>Input Layer</a:t>
            </a:r>
            <a:endParaRPr lang="en-US" sz="2150" dirty="0"/>
          </a:p>
        </p:txBody>
      </p:sp>
      <p:sp>
        <p:nvSpPr>
          <p:cNvPr id="9" name="Text 5"/>
          <p:cNvSpPr/>
          <p:nvPr/>
        </p:nvSpPr>
        <p:spPr>
          <a:xfrm>
            <a:off x="6913007" y="3335179"/>
            <a:ext cx="3039785" cy="1352550"/>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The input layer receives data that the network will learn from. Each node represents a feature or attribute.</a:t>
            </a:r>
            <a:endParaRPr lang="en-US" sz="1650" dirty="0"/>
          </a:p>
        </p:txBody>
      </p:sp>
      <p:sp>
        <p:nvSpPr>
          <p:cNvPr id="10" name="Shape 6"/>
          <p:cNvSpPr/>
          <p:nvPr/>
        </p:nvSpPr>
        <p:spPr>
          <a:xfrm>
            <a:off x="10164128" y="2861667"/>
            <a:ext cx="475536" cy="475536"/>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1" name="Text 7"/>
          <p:cNvSpPr/>
          <p:nvPr/>
        </p:nvSpPr>
        <p:spPr>
          <a:xfrm>
            <a:off x="10307479" y="2932986"/>
            <a:ext cx="188714" cy="332899"/>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pitchFamily="34" charset="0"/>
                <a:ea typeface="Petrona" pitchFamily="34" charset="-122"/>
                <a:cs typeface="Petrona" pitchFamily="34" charset="-120"/>
              </a:rPr>
              <a:t>2</a:t>
            </a:r>
            <a:endParaRPr lang="en-US" sz="2600" dirty="0"/>
          </a:p>
        </p:txBody>
      </p:sp>
      <p:sp>
        <p:nvSpPr>
          <p:cNvPr id="12" name="Text 8"/>
          <p:cNvSpPr/>
          <p:nvPr/>
        </p:nvSpPr>
        <p:spPr>
          <a:xfrm>
            <a:off x="10850999" y="2861667"/>
            <a:ext cx="2774156" cy="346710"/>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Petrona" pitchFamily="34" charset="0"/>
                <a:ea typeface="Petrona" pitchFamily="34" charset="-122"/>
                <a:cs typeface="Petrona" pitchFamily="34" charset="-120"/>
              </a:rPr>
              <a:t>Hidden Layers</a:t>
            </a:r>
            <a:endParaRPr lang="en-US" sz="2150" dirty="0"/>
          </a:p>
        </p:txBody>
      </p:sp>
      <p:sp>
        <p:nvSpPr>
          <p:cNvPr id="13" name="Text 9"/>
          <p:cNvSpPr/>
          <p:nvPr/>
        </p:nvSpPr>
        <p:spPr>
          <a:xfrm>
            <a:off x="10850999" y="3335179"/>
            <a:ext cx="3039785" cy="1352550"/>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Hidden layers perform complex computations on the input data, extracting features and patterns.</a:t>
            </a:r>
            <a:endParaRPr lang="en-US" sz="1650" dirty="0"/>
          </a:p>
        </p:txBody>
      </p:sp>
      <p:sp>
        <p:nvSpPr>
          <p:cNvPr id="14" name="Shape 10"/>
          <p:cNvSpPr/>
          <p:nvPr/>
        </p:nvSpPr>
        <p:spPr>
          <a:xfrm>
            <a:off x="6226135" y="5136833"/>
            <a:ext cx="475536" cy="475536"/>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5" name="Text 11"/>
          <p:cNvSpPr/>
          <p:nvPr/>
        </p:nvSpPr>
        <p:spPr>
          <a:xfrm>
            <a:off x="6369725" y="5208151"/>
            <a:ext cx="188357" cy="332899"/>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pitchFamily="34" charset="0"/>
                <a:ea typeface="Petrona" pitchFamily="34" charset="-122"/>
                <a:cs typeface="Petrona" pitchFamily="34" charset="-120"/>
              </a:rPr>
              <a:t>3</a:t>
            </a:r>
            <a:endParaRPr lang="en-US" sz="2600" dirty="0"/>
          </a:p>
        </p:txBody>
      </p:sp>
      <p:sp>
        <p:nvSpPr>
          <p:cNvPr id="16" name="Text 12"/>
          <p:cNvSpPr/>
          <p:nvPr/>
        </p:nvSpPr>
        <p:spPr>
          <a:xfrm>
            <a:off x="6913007" y="5136833"/>
            <a:ext cx="2774156" cy="346710"/>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Petrona" pitchFamily="34" charset="0"/>
                <a:ea typeface="Petrona" pitchFamily="34" charset="-122"/>
                <a:cs typeface="Petrona" pitchFamily="34" charset="-120"/>
              </a:rPr>
              <a:t>Output Layer</a:t>
            </a:r>
            <a:endParaRPr lang="en-US" sz="2150" dirty="0"/>
          </a:p>
        </p:txBody>
      </p:sp>
      <p:sp>
        <p:nvSpPr>
          <p:cNvPr id="17" name="Text 13"/>
          <p:cNvSpPr/>
          <p:nvPr/>
        </p:nvSpPr>
        <p:spPr>
          <a:xfrm>
            <a:off x="6913007" y="5610344"/>
            <a:ext cx="3039785" cy="1014413"/>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The output layer produces the final prediction or result of the neural network.</a:t>
            </a:r>
            <a:endParaRPr lang="en-US" sz="1650" dirty="0"/>
          </a:p>
        </p:txBody>
      </p:sp>
      <p:sp>
        <p:nvSpPr>
          <p:cNvPr id="18" name="Shape 14"/>
          <p:cNvSpPr/>
          <p:nvPr/>
        </p:nvSpPr>
        <p:spPr>
          <a:xfrm>
            <a:off x="10164128" y="5136833"/>
            <a:ext cx="475536" cy="475536"/>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9" name="Text 15"/>
          <p:cNvSpPr/>
          <p:nvPr/>
        </p:nvSpPr>
        <p:spPr>
          <a:xfrm>
            <a:off x="10312122" y="5208151"/>
            <a:ext cx="179427" cy="332899"/>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pitchFamily="34" charset="0"/>
                <a:ea typeface="Petrona" pitchFamily="34" charset="-122"/>
                <a:cs typeface="Petrona" pitchFamily="34" charset="-120"/>
              </a:rPr>
              <a:t>4</a:t>
            </a:r>
            <a:endParaRPr lang="en-US" sz="2600" dirty="0"/>
          </a:p>
        </p:txBody>
      </p:sp>
      <p:sp>
        <p:nvSpPr>
          <p:cNvPr id="20" name="Text 16"/>
          <p:cNvSpPr/>
          <p:nvPr/>
        </p:nvSpPr>
        <p:spPr>
          <a:xfrm>
            <a:off x="10850999" y="5136833"/>
            <a:ext cx="3039785" cy="693420"/>
          </a:xfrm>
          <a:prstGeom prst="rect">
            <a:avLst/>
          </a:prstGeom>
          <a:noFill/>
          <a:ln/>
        </p:spPr>
        <p:txBody>
          <a:bodyPr wrap="square" lIns="0" tIns="0" rIns="0" bIns="0" rtlCol="0" anchor="t"/>
          <a:lstStyle/>
          <a:p>
            <a:pPr marL="0" indent="0">
              <a:lnSpc>
                <a:spcPts val="2700"/>
              </a:lnSpc>
              <a:buNone/>
            </a:pPr>
            <a:r>
              <a:rPr lang="en-US" sz="2150" b="1" dirty="0">
                <a:solidFill>
                  <a:srgbClr val="272525"/>
                </a:solidFill>
                <a:latin typeface="Petrona" pitchFamily="34" charset="0"/>
                <a:ea typeface="Petrona" pitchFamily="34" charset="-122"/>
                <a:cs typeface="Petrona" pitchFamily="34" charset="-120"/>
              </a:rPr>
              <a:t>Connections and Weights</a:t>
            </a:r>
            <a:endParaRPr lang="en-US" sz="2150" dirty="0"/>
          </a:p>
        </p:txBody>
      </p:sp>
      <p:sp>
        <p:nvSpPr>
          <p:cNvPr id="21" name="Text 17"/>
          <p:cNvSpPr/>
          <p:nvPr/>
        </p:nvSpPr>
        <p:spPr>
          <a:xfrm>
            <a:off x="10850999" y="5957054"/>
            <a:ext cx="3039785" cy="1352550"/>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Inter" pitchFamily="34" charset="0"/>
                <a:ea typeface="Inter" pitchFamily="34" charset="-122"/>
                <a:cs typeface="Inter" pitchFamily="34" charset="-120"/>
              </a:rPr>
              <a:t>Connections between nodes represent relationships, and weights determine the strength of each connection.</a:t>
            </a:r>
            <a:endParaRPr lang="en-US" sz="16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3589853"/>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pitchFamily="34" charset="0"/>
                <a:ea typeface="Petrona" pitchFamily="34" charset="-122"/>
                <a:cs typeface="Petrona" pitchFamily="34" charset="-120"/>
              </a:rPr>
              <a:t>Activation Functions(</a:t>
            </a:r>
            <a:r>
              <a:rPr lang="en-US" sz="4650" b="1" dirty="0" err="1">
                <a:solidFill>
                  <a:srgbClr val="000000"/>
                </a:solidFill>
                <a:latin typeface="Petrona" pitchFamily="34" charset="0"/>
                <a:ea typeface="Petrona" pitchFamily="34" charset="-122"/>
                <a:cs typeface="Petrona" pitchFamily="34" charset="-120"/>
              </a:rPr>
              <a:t>Threshhold</a:t>
            </a:r>
            <a:r>
              <a:rPr lang="en-US" sz="4650" b="1" dirty="0">
                <a:solidFill>
                  <a:srgbClr val="000000"/>
                </a:solidFill>
                <a:latin typeface="Petrona" pitchFamily="34" charset="0"/>
                <a:ea typeface="Petrona" pitchFamily="34" charset="-122"/>
                <a:cs typeface="Petrona" pitchFamily="34" charset="-120"/>
              </a:rPr>
              <a:t>)</a:t>
            </a:r>
            <a:endParaRPr lang="en-US" sz="4650" dirty="0"/>
          </a:p>
        </p:txBody>
      </p:sp>
      <p:sp>
        <p:nvSpPr>
          <p:cNvPr id="6" name="Shape 2"/>
          <p:cNvSpPr/>
          <p:nvPr/>
        </p:nvSpPr>
        <p:spPr>
          <a:xfrm>
            <a:off x="793790" y="4674275"/>
            <a:ext cx="4196358" cy="2800707"/>
          </a:xfrm>
          <a:prstGeom prst="roundRect">
            <a:avLst>
              <a:gd name="adj" fmla="val 3402"/>
            </a:avLst>
          </a:prstGeom>
          <a:solidFill>
            <a:srgbClr val="CCEEFF"/>
          </a:solidFill>
          <a:ln w="7620">
            <a:solidFill>
              <a:srgbClr val="B2D4E5"/>
            </a:solidFill>
            <a:prstDash val="solid"/>
          </a:ln>
        </p:spPr>
        <p:txBody>
          <a:bodyPr/>
          <a:lstStyle/>
          <a:p>
            <a:endParaRPr lang="en-US"/>
          </a:p>
        </p:txBody>
      </p:sp>
      <p:sp>
        <p:nvSpPr>
          <p:cNvPr id="7" name="Text 3"/>
          <p:cNvSpPr/>
          <p:nvPr/>
        </p:nvSpPr>
        <p:spPr>
          <a:xfrm>
            <a:off x="1028224" y="4908709"/>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pitchFamily="34" charset="0"/>
                <a:ea typeface="Petrona" pitchFamily="34" charset="-122"/>
                <a:cs typeface="Petrona" pitchFamily="34" charset="-120"/>
              </a:rPr>
              <a:t>Sigmoid</a:t>
            </a:r>
            <a:endParaRPr lang="en-US" sz="2300" dirty="0"/>
          </a:p>
        </p:txBody>
      </p:sp>
      <p:sp>
        <p:nvSpPr>
          <p:cNvPr id="8" name="Text 4"/>
          <p:cNvSpPr/>
          <p:nvPr/>
        </p:nvSpPr>
        <p:spPr>
          <a:xfrm>
            <a:off x="1028224" y="5416867"/>
            <a:ext cx="3727490"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The sigmoid function squashes outputs between 0 and 1, making it suitable for binary classification tasks.</a:t>
            </a:r>
            <a:endParaRPr lang="en-US" sz="1750" dirty="0"/>
          </a:p>
        </p:txBody>
      </p:sp>
      <p:sp>
        <p:nvSpPr>
          <p:cNvPr id="9" name="Shape 5"/>
          <p:cNvSpPr/>
          <p:nvPr/>
        </p:nvSpPr>
        <p:spPr>
          <a:xfrm>
            <a:off x="5216962" y="4674275"/>
            <a:ext cx="4196358" cy="2800707"/>
          </a:xfrm>
          <a:prstGeom prst="roundRect">
            <a:avLst>
              <a:gd name="adj" fmla="val 3402"/>
            </a:avLst>
          </a:prstGeom>
          <a:solidFill>
            <a:srgbClr val="CCEEFF"/>
          </a:solidFill>
          <a:ln w="7620">
            <a:solidFill>
              <a:srgbClr val="B2D4E5"/>
            </a:solidFill>
            <a:prstDash val="solid"/>
          </a:ln>
        </p:spPr>
        <p:txBody>
          <a:bodyPr/>
          <a:lstStyle/>
          <a:p>
            <a:endParaRPr lang="en-US"/>
          </a:p>
        </p:txBody>
      </p:sp>
      <p:sp>
        <p:nvSpPr>
          <p:cNvPr id="10" name="Text 6"/>
          <p:cNvSpPr/>
          <p:nvPr/>
        </p:nvSpPr>
        <p:spPr>
          <a:xfrm>
            <a:off x="5451396" y="4908709"/>
            <a:ext cx="3727490" cy="744141"/>
          </a:xfrm>
          <a:prstGeom prst="rect">
            <a:avLst/>
          </a:prstGeom>
          <a:noFill/>
          <a:ln/>
        </p:spPr>
        <p:txBody>
          <a:bodyPr wrap="square" lIns="0" tIns="0" rIns="0" bIns="0" rtlCol="0" anchor="t"/>
          <a:lstStyle/>
          <a:p>
            <a:pPr marL="0" indent="0">
              <a:lnSpc>
                <a:spcPts val="2900"/>
              </a:lnSpc>
              <a:buNone/>
            </a:pPr>
            <a:r>
              <a:rPr lang="en-US" sz="2300" b="1" dirty="0">
                <a:solidFill>
                  <a:srgbClr val="272525"/>
                </a:solidFill>
                <a:latin typeface="Petrona" pitchFamily="34" charset="0"/>
                <a:ea typeface="Petrona" pitchFamily="34" charset="-122"/>
                <a:cs typeface="Petrona" pitchFamily="34" charset="-120"/>
              </a:rPr>
              <a:t>ReLU (Rectified Linear Unit)</a:t>
            </a:r>
            <a:endParaRPr lang="en-US" sz="2300" dirty="0"/>
          </a:p>
        </p:txBody>
      </p:sp>
      <p:sp>
        <p:nvSpPr>
          <p:cNvPr id="11" name="Text 7"/>
          <p:cNvSpPr/>
          <p:nvPr/>
        </p:nvSpPr>
        <p:spPr>
          <a:xfrm>
            <a:off x="5451396" y="5788938"/>
            <a:ext cx="3727490"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ReLU outputs the input if positive and 0 otherwise, improving performance in deep neural networks.</a:t>
            </a:r>
            <a:endParaRPr lang="en-US" sz="1750" dirty="0"/>
          </a:p>
        </p:txBody>
      </p:sp>
      <p:sp>
        <p:nvSpPr>
          <p:cNvPr id="12" name="Shape 8"/>
          <p:cNvSpPr/>
          <p:nvPr/>
        </p:nvSpPr>
        <p:spPr>
          <a:xfrm>
            <a:off x="9640133" y="4674275"/>
            <a:ext cx="4196358" cy="2800707"/>
          </a:xfrm>
          <a:prstGeom prst="roundRect">
            <a:avLst>
              <a:gd name="adj" fmla="val 3402"/>
            </a:avLst>
          </a:prstGeom>
          <a:solidFill>
            <a:srgbClr val="CCEEFF"/>
          </a:solidFill>
          <a:ln w="7620">
            <a:solidFill>
              <a:srgbClr val="B2D4E5"/>
            </a:solidFill>
            <a:prstDash val="solid"/>
          </a:ln>
        </p:spPr>
        <p:txBody>
          <a:bodyPr/>
          <a:lstStyle/>
          <a:p>
            <a:endParaRPr lang="en-US"/>
          </a:p>
        </p:txBody>
      </p:sp>
      <p:sp>
        <p:nvSpPr>
          <p:cNvPr id="13" name="Text 9"/>
          <p:cNvSpPr/>
          <p:nvPr/>
        </p:nvSpPr>
        <p:spPr>
          <a:xfrm>
            <a:off x="9874568" y="4908709"/>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pitchFamily="34" charset="0"/>
                <a:ea typeface="Petrona" pitchFamily="34" charset="-122"/>
                <a:cs typeface="Petrona" pitchFamily="34" charset="-120"/>
              </a:rPr>
              <a:t>Softmax</a:t>
            </a:r>
            <a:endParaRPr lang="en-US" sz="2300" dirty="0"/>
          </a:p>
        </p:txBody>
      </p:sp>
      <p:sp>
        <p:nvSpPr>
          <p:cNvPr id="14" name="Text 10"/>
          <p:cNvSpPr/>
          <p:nvPr/>
        </p:nvSpPr>
        <p:spPr>
          <a:xfrm>
            <a:off x="9874568" y="5416867"/>
            <a:ext cx="3727490"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Softmax normalizes outputs to a probability distribution, suitable for multi-class classification problems.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814388"/>
            <a:ext cx="7100888"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pitchFamily="34" charset="0"/>
                <a:ea typeface="Petrona" pitchFamily="34" charset="-122"/>
                <a:cs typeface="Petrona" pitchFamily="34" charset="-120"/>
              </a:rPr>
              <a:t>Training Neural Networks</a:t>
            </a:r>
            <a:endParaRPr lang="en-US" sz="4650" dirty="0"/>
          </a:p>
        </p:txBody>
      </p:sp>
      <p:sp>
        <p:nvSpPr>
          <p:cNvPr id="6" name="Shape 2"/>
          <p:cNvSpPr/>
          <p:nvPr/>
        </p:nvSpPr>
        <p:spPr>
          <a:xfrm>
            <a:off x="1118711" y="1898809"/>
            <a:ext cx="30480" cy="5516404"/>
          </a:xfrm>
          <a:prstGeom prst="roundRect">
            <a:avLst>
              <a:gd name="adj" fmla="val 312558"/>
            </a:avLst>
          </a:prstGeom>
          <a:solidFill>
            <a:srgbClr val="B2D4E5"/>
          </a:solidFill>
          <a:ln/>
        </p:spPr>
        <p:txBody>
          <a:bodyPr/>
          <a:lstStyle/>
          <a:p>
            <a:endParaRPr lang="en-US"/>
          </a:p>
        </p:txBody>
      </p:sp>
      <p:sp>
        <p:nvSpPr>
          <p:cNvPr id="7" name="Shape 3"/>
          <p:cNvSpPr/>
          <p:nvPr/>
        </p:nvSpPr>
        <p:spPr>
          <a:xfrm>
            <a:off x="1358622" y="2393871"/>
            <a:ext cx="793790" cy="30480"/>
          </a:xfrm>
          <a:prstGeom prst="roundRect">
            <a:avLst>
              <a:gd name="adj" fmla="val 312558"/>
            </a:avLst>
          </a:prstGeom>
          <a:solidFill>
            <a:srgbClr val="B2D4E5"/>
          </a:solidFill>
          <a:ln/>
        </p:spPr>
        <p:txBody>
          <a:bodyPr/>
          <a:lstStyle/>
          <a:p>
            <a:endParaRPr lang="en-US"/>
          </a:p>
        </p:txBody>
      </p:sp>
      <p:sp>
        <p:nvSpPr>
          <p:cNvPr id="8" name="Shape 4"/>
          <p:cNvSpPr/>
          <p:nvPr/>
        </p:nvSpPr>
        <p:spPr>
          <a:xfrm>
            <a:off x="878800" y="2153960"/>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9" name="Text 5"/>
          <p:cNvSpPr/>
          <p:nvPr/>
        </p:nvSpPr>
        <p:spPr>
          <a:xfrm>
            <a:off x="1057513" y="2230398"/>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pitchFamily="34" charset="0"/>
                <a:ea typeface="Petrona" pitchFamily="34" charset="-122"/>
                <a:cs typeface="Petrona" pitchFamily="34" charset="-120"/>
              </a:rPr>
              <a:t>1</a:t>
            </a:r>
            <a:endParaRPr lang="en-US" sz="2800" dirty="0"/>
          </a:p>
        </p:txBody>
      </p:sp>
      <p:sp>
        <p:nvSpPr>
          <p:cNvPr id="10" name="Text 6"/>
          <p:cNvSpPr/>
          <p:nvPr/>
        </p:nvSpPr>
        <p:spPr>
          <a:xfrm>
            <a:off x="2381488" y="212562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pitchFamily="34" charset="0"/>
                <a:ea typeface="Petrona" pitchFamily="34" charset="-122"/>
                <a:cs typeface="Petrona" pitchFamily="34" charset="-120"/>
              </a:rPr>
              <a:t>Feedforward</a:t>
            </a:r>
            <a:endParaRPr lang="en-US" sz="2300" dirty="0"/>
          </a:p>
        </p:txBody>
      </p:sp>
      <p:sp>
        <p:nvSpPr>
          <p:cNvPr id="11" name="Text 7"/>
          <p:cNvSpPr/>
          <p:nvPr/>
        </p:nvSpPr>
        <p:spPr>
          <a:xfrm>
            <a:off x="2381488" y="263378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Data flows through the network from input to output, activating nodes and calculating predictions.</a:t>
            </a:r>
            <a:endParaRPr lang="en-US" sz="1750" dirty="0"/>
          </a:p>
        </p:txBody>
      </p:sp>
      <p:sp>
        <p:nvSpPr>
          <p:cNvPr id="12" name="Shape 8"/>
          <p:cNvSpPr/>
          <p:nvPr/>
        </p:nvSpPr>
        <p:spPr>
          <a:xfrm>
            <a:off x="1358622" y="4308277"/>
            <a:ext cx="793790" cy="30480"/>
          </a:xfrm>
          <a:prstGeom prst="roundRect">
            <a:avLst>
              <a:gd name="adj" fmla="val 312558"/>
            </a:avLst>
          </a:prstGeom>
          <a:solidFill>
            <a:srgbClr val="B2D4E5"/>
          </a:solidFill>
          <a:ln/>
        </p:spPr>
        <p:txBody>
          <a:bodyPr/>
          <a:lstStyle/>
          <a:p>
            <a:endParaRPr lang="en-US"/>
          </a:p>
        </p:txBody>
      </p:sp>
      <p:sp>
        <p:nvSpPr>
          <p:cNvPr id="13" name="Shape 9"/>
          <p:cNvSpPr/>
          <p:nvPr/>
        </p:nvSpPr>
        <p:spPr>
          <a:xfrm>
            <a:off x="878800" y="4068366"/>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4" name="Text 10"/>
          <p:cNvSpPr/>
          <p:nvPr/>
        </p:nvSpPr>
        <p:spPr>
          <a:xfrm>
            <a:off x="1032629" y="4144804"/>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pitchFamily="34" charset="0"/>
                <a:ea typeface="Petrona" pitchFamily="34" charset="-122"/>
                <a:cs typeface="Petrona" pitchFamily="34" charset="-120"/>
              </a:rPr>
              <a:t>2</a:t>
            </a:r>
            <a:endParaRPr lang="en-US" sz="2800" dirty="0"/>
          </a:p>
        </p:txBody>
      </p:sp>
      <p:sp>
        <p:nvSpPr>
          <p:cNvPr id="15" name="Text 11"/>
          <p:cNvSpPr/>
          <p:nvPr/>
        </p:nvSpPr>
        <p:spPr>
          <a:xfrm>
            <a:off x="2381488" y="404002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pitchFamily="34" charset="0"/>
                <a:ea typeface="Petrona" pitchFamily="34" charset="-122"/>
                <a:cs typeface="Petrona" pitchFamily="34" charset="-120"/>
              </a:rPr>
              <a:t>Backpropagation</a:t>
            </a:r>
            <a:endParaRPr lang="en-US" sz="2300" dirty="0"/>
          </a:p>
        </p:txBody>
      </p:sp>
      <p:sp>
        <p:nvSpPr>
          <p:cNvPr id="16" name="Text 12"/>
          <p:cNvSpPr/>
          <p:nvPr/>
        </p:nvSpPr>
        <p:spPr>
          <a:xfrm>
            <a:off x="2381488" y="454818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error between the predicted and actual output is used to adjust weights, iteratively improving accuracy.</a:t>
            </a:r>
            <a:endParaRPr lang="en-US" sz="1750" dirty="0"/>
          </a:p>
        </p:txBody>
      </p:sp>
      <p:sp>
        <p:nvSpPr>
          <p:cNvPr id="17" name="Shape 13"/>
          <p:cNvSpPr/>
          <p:nvPr/>
        </p:nvSpPr>
        <p:spPr>
          <a:xfrm>
            <a:off x="1358622" y="6222683"/>
            <a:ext cx="793790" cy="30480"/>
          </a:xfrm>
          <a:prstGeom prst="roundRect">
            <a:avLst>
              <a:gd name="adj" fmla="val 312558"/>
            </a:avLst>
          </a:prstGeom>
          <a:solidFill>
            <a:srgbClr val="B2D4E5"/>
          </a:solidFill>
          <a:ln/>
        </p:spPr>
        <p:txBody>
          <a:bodyPr/>
          <a:lstStyle/>
          <a:p>
            <a:endParaRPr lang="en-US"/>
          </a:p>
        </p:txBody>
      </p:sp>
      <p:sp>
        <p:nvSpPr>
          <p:cNvPr id="18" name="Shape 14"/>
          <p:cNvSpPr/>
          <p:nvPr/>
        </p:nvSpPr>
        <p:spPr>
          <a:xfrm>
            <a:off x="878800" y="5982772"/>
            <a:ext cx="510302" cy="510302"/>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9" name="Text 15"/>
          <p:cNvSpPr/>
          <p:nvPr/>
        </p:nvSpPr>
        <p:spPr>
          <a:xfrm>
            <a:off x="1032867" y="6059210"/>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pitchFamily="34" charset="0"/>
                <a:ea typeface="Petrona" pitchFamily="34" charset="-122"/>
                <a:cs typeface="Petrona" pitchFamily="34" charset="-120"/>
              </a:rPr>
              <a:t>3</a:t>
            </a:r>
            <a:endParaRPr lang="en-US" sz="2800" dirty="0"/>
          </a:p>
        </p:txBody>
      </p:sp>
      <p:sp>
        <p:nvSpPr>
          <p:cNvPr id="20" name="Text 16"/>
          <p:cNvSpPr/>
          <p:nvPr/>
        </p:nvSpPr>
        <p:spPr>
          <a:xfrm>
            <a:off x="2381488" y="595443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pitchFamily="34" charset="0"/>
                <a:ea typeface="Petrona" pitchFamily="34" charset="-122"/>
                <a:cs typeface="Petrona" pitchFamily="34" charset="-120"/>
              </a:rPr>
              <a:t>Optimization</a:t>
            </a:r>
            <a:endParaRPr lang="en-US" sz="2300" dirty="0"/>
          </a:p>
        </p:txBody>
      </p:sp>
      <p:sp>
        <p:nvSpPr>
          <p:cNvPr id="21" name="Text 17"/>
          <p:cNvSpPr/>
          <p:nvPr/>
        </p:nvSpPr>
        <p:spPr>
          <a:xfrm>
            <a:off x="2381488" y="646259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Algorithms like gradient descent are used to find the optimal set of weights that minimize error.</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53282" y="961787"/>
            <a:ext cx="7331631" cy="718899"/>
          </a:xfrm>
          <a:prstGeom prst="rect">
            <a:avLst/>
          </a:prstGeom>
          <a:noFill/>
          <a:ln/>
        </p:spPr>
        <p:txBody>
          <a:bodyPr wrap="none" lIns="0" tIns="0" rIns="0" bIns="0" rtlCol="0" anchor="t"/>
          <a:lstStyle/>
          <a:p>
            <a:pPr marL="0" indent="0">
              <a:lnSpc>
                <a:spcPts val="5650"/>
              </a:lnSpc>
              <a:buNone/>
            </a:pPr>
            <a:r>
              <a:rPr lang="en-US" sz="4500" b="1" dirty="0">
                <a:solidFill>
                  <a:srgbClr val="000000"/>
                </a:solidFill>
                <a:latin typeface="Petrona" pitchFamily="34" charset="0"/>
                <a:ea typeface="Petrona" pitchFamily="34" charset="-122"/>
                <a:cs typeface="Petrona" pitchFamily="34" charset="-120"/>
              </a:rPr>
              <a:t>Backpropagation Algorithm</a:t>
            </a:r>
            <a:endParaRPr lang="en-US" sz="4500" dirty="0"/>
          </a:p>
        </p:txBody>
      </p:sp>
      <p:pic>
        <p:nvPicPr>
          <p:cNvPr id="6" name="Image 2" descr="preencoded.png"/>
          <p:cNvPicPr>
            <a:picLocks noChangeAspect="1"/>
          </p:cNvPicPr>
          <p:nvPr/>
        </p:nvPicPr>
        <p:blipFill>
          <a:blip r:embed="rId5"/>
          <a:stretch>
            <a:fillRect/>
          </a:stretch>
        </p:blipFill>
        <p:spPr>
          <a:xfrm>
            <a:off x="6253282" y="2009299"/>
            <a:ext cx="1095494" cy="1752838"/>
          </a:xfrm>
          <a:prstGeom prst="rect">
            <a:avLst/>
          </a:prstGeom>
        </p:spPr>
      </p:pic>
      <p:sp>
        <p:nvSpPr>
          <p:cNvPr id="7" name="Text 2"/>
          <p:cNvSpPr/>
          <p:nvPr/>
        </p:nvSpPr>
        <p:spPr>
          <a:xfrm>
            <a:off x="7677388" y="2228374"/>
            <a:ext cx="2875836"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pitchFamily="34" charset="0"/>
                <a:ea typeface="Petrona" pitchFamily="34" charset="-122"/>
                <a:cs typeface="Petrona" pitchFamily="34" charset="-120"/>
              </a:rPr>
              <a:t>Forward Pass</a:t>
            </a:r>
            <a:endParaRPr lang="en-US" sz="2250" dirty="0"/>
          </a:p>
        </p:txBody>
      </p:sp>
      <p:sp>
        <p:nvSpPr>
          <p:cNvPr id="8" name="Text 3"/>
          <p:cNvSpPr/>
          <p:nvPr/>
        </p:nvSpPr>
        <p:spPr>
          <a:xfrm>
            <a:off x="7677388" y="2719149"/>
            <a:ext cx="6186130" cy="70104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Data flows through the network, activating nodes and calculating outputs.</a:t>
            </a:r>
            <a:endParaRPr lang="en-US" sz="1700" dirty="0"/>
          </a:p>
        </p:txBody>
      </p:sp>
      <p:pic>
        <p:nvPicPr>
          <p:cNvPr id="9" name="Image 3" descr="preencoded.png"/>
          <p:cNvPicPr>
            <a:picLocks noChangeAspect="1"/>
          </p:cNvPicPr>
          <p:nvPr/>
        </p:nvPicPr>
        <p:blipFill>
          <a:blip r:embed="rId6"/>
          <a:stretch>
            <a:fillRect/>
          </a:stretch>
        </p:blipFill>
        <p:spPr>
          <a:xfrm>
            <a:off x="6253282" y="3762137"/>
            <a:ext cx="1095494" cy="1752838"/>
          </a:xfrm>
          <a:prstGeom prst="rect">
            <a:avLst/>
          </a:prstGeom>
        </p:spPr>
      </p:pic>
      <p:sp>
        <p:nvSpPr>
          <p:cNvPr id="10" name="Text 4"/>
          <p:cNvSpPr/>
          <p:nvPr/>
        </p:nvSpPr>
        <p:spPr>
          <a:xfrm>
            <a:off x="7677388" y="3981212"/>
            <a:ext cx="2875836"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pitchFamily="34" charset="0"/>
                <a:ea typeface="Petrona" pitchFamily="34" charset="-122"/>
                <a:cs typeface="Petrona" pitchFamily="34" charset="-120"/>
              </a:rPr>
              <a:t>Error Calculation(Loss)</a:t>
            </a:r>
            <a:endParaRPr lang="en-US" sz="2250" dirty="0"/>
          </a:p>
        </p:txBody>
      </p:sp>
      <p:sp>
        <p:nvSpPr>
          <p:cNvPr id="11" name="Text 5"/>
          <p:cNvSpPr/>
          <p:nvPr/>
        </p:nvSpPr>
        <p:spPr>
          <a:xfrm>
            <a:off x="7677388" y="4471988"/>
            <a:ext cx="6186130" cy="70104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The difference between the predicted and actual outputs is calculated.</a:t>
            </a:r>
            <a:endParaRPr lang="en-US" sz="1700" dirty="0"/>
          </a:p>
        </p:txBody>
      </p:sp>
      <p:pic>
        <p:nvPicPr>
          <p:cNvPr id="12" name="Image 4" descr="preencoded.png"/>
          <p:cNvPicPr>
            <a:picLocks noChangeAspect="1"/>
          </p:cNvPicPr>
          <p:nvPr/>
        </p:nvPicPr>
        <p:blipFill>
          <a:blip r:embed="rId7"/>
          <a:stretch>
            <a:fillRect/>
          </a:stretch>
        </p:blipFill>
        <p:spPr>
          <a:xfrm>
            <a:off x="6253282" y="5514975"/>
            <a:ext cx="1095494" cy="1752838"/>
          </a:xfrm>
          <a:prstGeom prst="rect">
            <a:avLst/>
          </a:prstGeom>
        </p:spPr>
      </p:pic>
      <p:sp>
        <p:nvSpPr>
          <p:cNvPr id="13" name="Text 6"/>
          <p:cNvSpPr/>
          <p:nvPr/>
        </p:nvSpPr>
        <p:spPr>
          <a:xfrm>
            <a:off x="7677388" y="5734050"/>
            <a:ext cx="3098006"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pitchFamily="34" charset="0"/>
                <a:ea typeface="Petrona" pitchFamily="34" charset="-122"/>
                <a:cs typeface="Petrona" pitchFamily="34" charset="-120"/>
              </a:rPr>
              <a:t>Backwards Propagation</a:t>
            </a:r>
            <a:endParaRPr lang="en-US" sz="2250" dirty="0"/>
          </a:p>
        </p:txBody>
      </p:sp>
      <p:sp>
        <p:nvSpPr>
          <p:cNvPr id="14" name="Text 7"/>
          <p:cNvSpPr/>
          <p:nvPr/>
        </p:nvSpPr>
        <p:spPr>
          <a:xfrm>
            <a:off x="7677388" y="6224826"/>
            <a:ext cx="6186130" cy="70104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The error signal is propagated backwards through the network, adjusting weights to minimize error.</a:t>
            </a:r>
            <a:endParaRPr lang="en-US" sz="17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053"/>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8577024" y="342900"/>
            <a:ext cx="5486400" cy="8233053"/>
          </a:xfrm>
          <a:prstGeom prst="rect">
            <a:avLst/>
          </a:prstGeom>
        </p:spPr>
      </p:pic>
      <p:sp>
        <p:nvSpPr>
          <p:cNvPr id="5" name="Text 1"/>
          <p:cNvSpPr/>
          <p:nvPr/>
        </p:nvSpPr>
        <p:spPr>
          <a:xfrm>
            <a:off x="793790" y="623768"/>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pitchFamily="34" charset="0"/>
                <a:ea typeface="Petrona" pitchFamily="34" charset="-122"/>
                <a:cs typeface="Petrona" pitchFamily="34" charset="-120"/>
              </a:rPr>
              <a:t>Applications of Neural Networks</a:t>
            </a:r>
            <a:endParaRPr lang="en-US" sz="4650" dirty="0"/>
          </a:p>
        </p:txBody>
      </p:sp>
      <p:sp>
        <p:nvSpPr>
          <p:cNvPr id="6" name="Shape 2"/>
          <p:cNvSpPr/>
          <p:nvPr/>
        </p:nvSpPr>
        <p:spPr>
          <a:xfrm>
            <a:off x="793790" y="2452449"/>
            <a:ext cx="7556421" cy="5156835"/>
          </a:xfrm>
          <a:prstGeom prst="roundRect">
            <a:avLst>
              <a:gd name="adj" fmla="val 1847"/>
            </a:avLst>
          </a:prstGeom>
          <a:noFill/>
          <a:ln w="7620">
            <a:solidFill>
              <a:srgbClr val="000000">
                <a:alpha val="8000"/>
              </a:srgbClr>
            </a:solidFill>
            <a:prstDash val="solid"/>
          </a:ln>
        </p:spPr>
        <p:txBody>
          <a:bodyPr/>
          <a:lstStyle/>
          <a:p>
            <a:endParaRPr lang="en-US"/>
          </a:p>
        </p:txBody>
      </p:sp>
      <p:sp>
        <p:nvSpPr>
          <p:cNvPr id="7" name="Shape 3"/>
          <p:cNvSpPr/>
          <p:nvPr/>
        </p:nvSpPr>
        <p:spPr>
          <a:xfrm>
            <a:off x="801410" y="2460069"/>
            <a:ext cx="7541181" cy="1376124"/>
          </a:xfrm>
          <a:prstGeom prst="rect">
            <a:avLst/>
          </a:prstGeom>
          <a:solidFill>
            <a:srgbClr val="FFFFFF">
              <a:alpha val="4000"/>
            </a:srgbClr>
          </a:solidFill>
          <a:ln/>
        </p:spPr>
        <p:txBody>
          <a:bodyPr/>
          <a:lstStyle/>
          <a:p>
            <a:endParaRPr lang="en-US"/>
          </a:p>
        </p:txBody>
      </p:sp>
      <p:sp>
        <p:nvSpPr>
          <p:cNvPr id="8" name="Text 4"/>
          <p:cNvSpPr/>
          <p:nvPr/>
        </p:nvSpPr>
        <p:spPr>
          <a:xfrm>
            <a:off x="1028224" y="260377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Image Recognition</a:t>
            </a:r>
            <a:endParaRPr lang="en-US" sz="1750" dirty="0"/>
          </a:p>
        </p:txBody>
      </p:sp>
      <p:sp>
        <p:nvSpPr>
          <p:cNvPr id="9" name="Text 5"/>
          <p:cNvSpPr/>
          <p:nvPr/>
        </p:nvSpPr>
        <p:spPr>
          <a:xfrm>
            <a:off x="4802624" y="2603778"/>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Object detection, facial recognition, medical imaging analysis</a:t>
            </a:r>
            <a:endParaRPr lang="en-US" sz="1750" dirty="0"/>
          </a:p>
        </p:txBody>
      </p:sp>
      <p:sp>
        <p:nvSpPr>
          <p:cNvPr id="10" name="Shape 6"/>
          <p:cNvSpPr/>
          <p:nvPr/>
        </p:nvSpPr>
        <p:spPr>
          <a:xfrm>
            <a:off x="801410" y="3836194"/>
            <a:ext cx="7541181" cy="1376124"/>
          </a:xfrm>
          <a:prstGeom prst="rect">
            <a:avLst/>
          </a:prstGeom>
          <a:solidFill>
            <a:srgbClr val="000000">
              <a:alpha val="4000"/>
            </a:srgbClr>
          </a:solidFill>
          <a:ln/>
        </p:spPr>
        <p:txBody>
          <a:bodyPr/>
          <a:lstStyle/>
          <a:p>
            <a:endParaRPr lang="en-US"/>
          </a:p>
        </p:txBody>
      </p:sp>
      <p:sp>
        <p:nvSpPr>
          <p:cNvPr id="11" name="Text 7"/>
          <p:cNvSpPr/>
          <p:nvPr/>
        </p:nvSpPr>
        <p:spPr>
          <a:xfrm>
            <a:off x="1028224" y="3979902"/>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Natural Language Processing</a:t>
            </a:r>
            <a:endParaRPr lang="en-US" sz="1750" dirty="0"/>
          </a:p>
        </p:txBody>
      </p:sp>
      <p:sp>
        <p:nvSpPr>
          <p:cNvPr id="12" name="Text 8"/>
          <p:cNvSpPr/>
          <p:nvPr/>
        </p:nvSpPr>
        <p:spPr>
          <a:xfrm>
            <a:off x="4802624" y="3979902"/>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Machine translation, text summarization, sentiment analysis</a:t>
            </a:r>
            <a:endParaRPr lang="en-US" sz="1750" dirty="0"/>
          </a:p>
        </p:txBody>
      </p:sp>
      <p:sp>
        <p:nvSpPr>
          <p:cNvPr id="13" name="Shape 9"/>
          <p:cNvSpPr/>
          <p:nvPr/>
        </p:nvSpPr>
        <p:spPr>
          <a:xfrm>
            <a:off x="801410" y="5212318"/>
            <a:ext cx="7541181" cy="1013222"/>
          </a:xfrm>
          <a:prstGeom prst="rect">
            <a:avLst/>
          </a:prstGeom>
          <a:solidFill>
            <a:srgbClr val="FFFFFF">
              <a:alpha val="4000"/>
            </a:srgbClr>
          </a:solidFill>
          <a:ln/>
        </p:spPr>
        <p:txBody>
          <a:bodyPr/>
          <a:lstStyle/>
          <a:p>
            <a:endParaRPr lang="en-US"/>
          </a:p>
        </p:txBody>
      </p:sp>
      <p:sp>
        <p:nvSpPr>
          <p:cNvPr id="14" name="Text 10"/>
          <p:cNvSpPr/>
          <p:nvPr/>
        </p:nvSpPr>
        <p:spPr>
          <a:xfrm>
            <a:off x="1028224" y="535602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Self-Driving Cars</a:t>
            </a:r>
            <a:endParaRPr lang="en-US" sz="1750" dirty="0"/>
          </a:p>
        </p:txBody>
      </p:sp>
      <p:sp>
        <p:nvSpPr>
          <p:cNvPr id="15" name="Text 11"/>
          <p:cNvSpPr/>
          <p:nvPr/>
        </p:nvSpPr>
        <p:spPr>
          <a:xfrm>
            <a:off x="4802624" y="5356027"/>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Perception, navigation, decision-making</a:t>
            </a:r>
            <a:endParaRPr lang="en-US" sz="1750" dirty="0"/>
          </a:p>
        </p:txBody>
      </p:sp>
      <p:sp>
        <p:nvSpPr>
          <p:cNvPr id="16" name="Shape 12"/>
          <p:cNvSpPr/>
          <p:nvPr/>
        </p:nvSpPr>
        <p:spPr>
          <a:xfrm>
            <a:off x="801410" y="6225540"/>
            <a:ext cx="7541181" cy="1376124"/>
          </a:xfrm>
          <a:prstGeom prst="rect">
            <a:avLst/>
          </a:prstGeom>
          <a:solidFill>
            <a:srgbClr val="000000">
              <a:alpha val="4000"/>
            </a:srgbClr>
          </a:solidFill>
          <a:ln/>
        </p:spPr>
        <p:txBody>
          <a:bodyPr/>
          <a:lstStyle/>
          <a:p>
            <a:endParaRPr lang="en-US"/>
          </a:p>
        </p:txBody>
      </p:sp>
      <p:sp>
        <p:nvSpPr>
          <p:cNvPr id="17" name="Text 13"/>
          <p:cNvSpPr/>
          <p:nvPr/>
        </p:nvSpPr>
        <p:spPr>
          <a:xfrm>
            <a:off x="1028224" y="636924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Medical Diagnosis</a:t>
            </a:r>
            <a:endParaRPr lang="en-US" sz="1750" dirty="0"/>
          </a:p>
        </p:txBody>
      </p:sp>
      <p:sp>
        <p:nvSpPr>
          <p:cNvPr id="18" name="Text 14"/>
          <p:cNvSpPr/>
          <p:nvPr/>
        </p:nvSpPr>
        <p:spPr>
          <a:xfrm>
            <a:off x="4802624" y="6369248"/>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Disease prediction, personalized treatment recommendations</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83B828-1A2E-4F29-B657-4E4C3CC0A346}"/>
              </a:ext>
            </a:extLst>
          </p:cNvPr>
          <p:cNvPicPr>
            <a:picLocks noChangeAspect="1"/>
          </p:cNvPicPr>
          <p:nvPr/>
        </p:nvPicPr>
        <p:blipFill>
          <a:blip r:embed="rId2"/>
          <a:stretch>
            <a:fillRect/>
          </a:stretch>
        </p:blipFill>
        <p:spPr>
          <a:xfrm>
            <a:off x="228778" y="2086494"/>
            <a:ext cx="13694051" cy="3993177"/>
          </a:xfrm>
          <a:prstGeom prst="rect">
            <a:avLst/>
          </a:prstGeom>
        </p:spPr>
      </p:pic>
      <p:sp>
        <p:nvSpPr>
          <p:cNvPr id="4" name="TextBox 3">
            <a:extLst>
              <a:ext uri="{FF2B5EF4-FFF2-40B4-BE49-F238E27FC236}">
                <a16:creationId xmlns:a16="http://schemas.microsoft.com/office/drawing/2014/main" id="{30ED16AF-8AD5-3018-D46D-88E8CD034B6A}"/>
              </a:ext>
            </a:extLst>
          </p:cNvPr>
          <p:cNvSpPr txBox="1"/>
          <p:nvPr/>
        </p:nvSpPr>
        <p:spPr>
          <a:xfrm>
            <a:off x="1632857" y="478971"/>
            <a:ext cx="11342914" cy="369332"/>
          </a:xfrm>
          <a:prstGeom prst="rect">
            <a:avLst/>
          </a:prstGeom>
          <a:noFill/>
        </p:spPr>
        <p:txBody>
          <a:bodyPr wrap="square" rtlCol="0">
            <a:spAutoFit/>
          </a:bodyPr>
          <a:lstStyle/>
          <a:p>
            <a:r>
              <a:rPr lang="en-US" dirty="0"/>
              <a:t>PROMINENT PEOPLE IN FIELD OF DEEP LEARNING</a:t>
            </a:r>
          </a:p>
        </p:txBody>
      </p:sp>
    </p:spTree>
    <p:extLst>
      <p:ext uri="{BB962C8B-B14F-4D97-AF65-F5344CB8AC3E}">
        <p14:creationId xmlns:p14="http://schemas.microsoft.com/office/powerpoint/2010/main" val="2763461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EA7D5E3-9EEF-711F-9D6D-96CC97DD0520}"/>
              </a:ext>
            </a:extLst>
          </p:cNvPr>
          <p:cNvPicPr>
            <a:picLocks noChangeAspect="1"/>
          </p:cNvPicPr>
          <p:nvPr/>
        </p:nvPicPr>
        <p:blipFill>
          <a:blip r:embed="rId2"/>
          <a:stretch>
            <a:fillRect/>
          </a:stretch>
        </p:blipFill>
        <p:spPr>
          <a:xfrm>
            <a:off x="1067277" y="772160"/>
            <a:ext cx="12495844" cy="668527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452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2846784"/>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pitchFamily="34" charset="0"/>
                <a:ea typeface="Petrona" pitchFamily="34" charset="-122"/>
                <a:cs typeface="Petrona" pitchFamily="34" charset="-120"/>
              </a:rPr>
              <a:t>Conclusion</a:t>
            </a:r>
            <a:endParaRPr lang="en-US" sz="4650" dirty="0"/>
          </a:p>
        </p:txBody>
      </p:sp>
      <p:sp>
        <p:nvSpPr>
          <p:cNvPr id="6" name="Text 2"/>
          <p:cNvSpPr/>
          <p:nvPr/>
        </p:nvSpPr>
        <p:spPr>
          <a:xfrm>
            <a:off x="793790" y="3931206"/>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Neural networks have revolutionized the field of artificial intelligence, enabling machines to learn and solve complex problems. As research and development continue, we can expect even more innovative applications and breakthroughs in the future.</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2846784"/>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pitchFamily="34" charset="0"/>
                <a:ea typeface="Petrona" pitchFamily="34" charset="-122"/>
                <a:cs typeface="Petrona" pitchFamily="34" charset="-120"/>
              </a:rPr>
              <a:t>Conclusion</a:t>
            </a:r>
            <a:endParaRPr lang="en-US" sz="4650" dirty="0"/>
          </a:p>
        </p:txBody>
      </p:sp>
      <p:sp>
        <p:nvSpPr>
          <p:cNvPr id="6" name="Text 2"/>
          <p:cNvSpPr/>
          <p:nvPr/>
        </p:nvSpPr>
        <p:spPr>
          <a:xfrm>
            <a:off x="793790" y="3931206"/>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Neural networks have revolutionized the field of artificial intelligence, enabling machines to learn and solve complex problems. As research and development continue, we can expect even more innovative applications and breakthroughs in the future.</a:t>
            </a:r>
            <a:endParaRPr lang="en-US" sz="1750" dirty="0"/>
          </a:p>
        </p:txBody>
      </p:sp>
    </p:spTree>
    <p:extLst>
      <p:ext uri="{BB962C8B-B14F-4D97-AF65-F5344CB8AC3E}">
        <p14:creationId xmlns:p14="http://schemas.microsoft.com/office/powerpoint/2010/main" val="3062654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3375"/>
            <a:ext cx="14630400" cy="8229600"/>
          </a:xfrm>
          <a:prstGeom prst="rect">
            <a:avLst/>
          </a:prstGeom>
          <a:solidFill>
            <a:srgbClr val="FFFFFF">
              <a:alpha val="75000"/>
            </a:srgbClr>
          </a:solidFill>
          <a:ln/>
        </p:spPr>
        <p:txBody>
          <a:bodyPr/>
          <a:lstStyle/>
          <a:p>
            <a:endParaRPr lang="en-US" dirty="0"/>
          </a:p>
        </p:txBody>
      </p:sp>
      <p:sp>
        <p:nvSpPr>
          <p:cNvPr id="5" name="Text 1"/>
          <p:cNvSpPr/>
          <p:nvPr/>
        </p:nvSpPr>
        <p:spPr>
          <a:xfrm>
            <a:off x="401905" y="356660"/>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pitchFamily="34" charset="0"/>
                <a:ea typeface="Petrona" pitchFamily="34" charset="-122"/>
                <a:cs typeface="Petrona" pitchFamily="34" charset="-120"/>
              </a:rPr>
              <a:t>Extras</a:t>
            </a:r>
            <a:endParaRPr lang="en-US" sz="4650" dirty="0"/>
          </a:p>
        </p:txBody>
      </p:sp>
      <p:sp>
        <p:nvSpPr>
          <p:cNvPr id="6" name="Text 2"/>
          <p:cNvSpPr/>
          <p:nvPr/>
        </p:nvSpPr>
        <p:spPr>
          <a:xfrm>
            <a:off x="87903" y="1124155"/>
            <a:ext cx="7556421" cy="1451610"/>
          </a:xfrm>
          <a:prstGeom prst="rect">
            <a:avLst/>
          </a:prstGeom>
          <a:noFill/>
          <a:ln/>
        </p:spPr>
        <p:txBody>
          <a:bodyPr wrap="square" lIns="0" tIns="0" rIns="0" bIns="0" rtlCol="0" anchor="t"/>
          <a:lstStyle/>
          <a:p>
            <a:r>
              <a:rPr lang="en-US" b="1" dirty="0"/>
              <a:t>Overview of the Human Nervous System</a:t>
            </a:r>
          </a:p>
          <a:p>
            <a:pPr>
              <a:buFont typeface="+mj-lt"/>
              <a:buAutoNum type="arabicPeriod"/>
            </a:pPr>
            <a:r>
              <a:rPr lang="en-US" b="1" dirty="0"/>
              <a:t>Three-Stage System</a:t>
            </a:r>
            <a:r>
              <a:rPr lang="en-US" dirty="0"/>
              <a:t>: </a:t>
            </a:r>
          </a:p>
          <a:p>
            <a:pPr marL="742950" lvl="1" indent="-285750">
              <a:buFont typeface="+mj-lt"/>
              <a:buAutoNum type="arabicPeriod"/>
            </a:pPr>
            <a:r>
              <a:rPr lang="en-US" dirty="0"/>
              <a:t>The human nervous system operates as a three-stage system centered around the brain (neural net).</a:t>
            </a:r>
          </a:p>
          <a:p>
            <a:pPr marL="742950" lvl="1" indent="-285750">
              <a:buFont typeface="+mj-lt"/>
              <a:buAutoNum type="arabicPeriod"/>
            </a:pPr>
            <a:r>
              <a:rPr lang="en-US" b="1" dirty="0"/>
              <a:t>Receptors</a:t>
            </a:r>
            <a:r>
              <a:rPr lang="en-US" dirty="0"/>
              <a:t>: Convert stimuli into electrical impulses sent to the brain.</a:t>
            </a:r>
          </a:p>
          <a:p>
            <a:pPr marL="742950" lvl="1" indent="-285750">
              <a:buFont typeface="+mj-lt"/>
              <a:buAutoNum type="arabicPeriod"/>
            </a:pPr>
            <a:r>
              <a:rPr lang="en-US" b="1" dirty="0"/>
              <a:t>Effectors</a:t>
            </a:r>
            <a:r>
              <a:rPr lang="en-US" dirty="0"/>
              <a:t>: Convert the brain's electrical impulses into responses.</a:t>
            </a:r>
          </a:p>
          <a:p>
            <a:pPr marL="742950" lvl="1" indent="-285750">
              <a:buFont typeface="+mj-lt"/>
              <a:buAutoNum type="arabicPeriod"/>
            </a:pPr>
            <a:r>
              <a:rPr lang="en-US" b="1" dirty="0"/>
              <a:t>Feedback Mechanism</a:t>
            </a:r>
            <a:r>
              <a:rPr lang="en-US" dirty="0"/>
              <a:t>: Arrows in the system diagram represent the flow of information and feedback loops.</a:t>
            </a:r>
          </a:p>
          <a:p>
            <a:pPr>
              <a:buFont typeface="+mj-lt"/>
              <a:buAutoNum type="arabicPeriod"/>
            </a:pPr>
            <a:r>
              <a:rPr lang="en-US" b="1" dirty="0"/>
              <a:t>Neuron Fundamentals</a:t>
            </a:r>
            <a:r>
              <a:rPr lang="en-US" dirty="0"/>
              <a:t>: </a:t>
            </a:r>
          </a:p>
          <a:p>
            <a:pPr marL="742950" lvl="1" indent="-285750">
              <a:buFont typeface="+mj-lt"/>
              <a:buAutoNum type="arabicPeriod"/>
            </a:pPr>
            <a:r>
              <a:rPr lang="en-US" b="1" dirty="0"/>
              <a:t>Neurons</a:t>
            </a:r>
            <a:r>
              <a:rPr lang="en-US" dirty="0"/>
              <a:t>: Brain cells that process information. They operate slower than silicon chips but have vast interconnections.</a:t>
            </a:r>
          </a:p>
          <a:p>
            <a:pPr marL="742950" lvl="1" indent="-285750">
              <a:buFont typeface="+mj-lt"/>
              <a:buAutoNum type="arabicPeriod"/>
            </a:pPr>
            <a:r>
              <a:rPr lang="en-US" b="1" dirty="0"/>
              <a:t>Synapses</a:t>
            </a:r>
            <a:r>
              <a:rPr lang="en-US" dirty="0"/>
              <a:t>: Junctions where neurons connect, converting electrical signals to chemical signals and back.</a:t>
            </a:r>
          </a:p>
          <a:p>
            <a:pPr marL="742950" lvl="1" indent="-285750">
              <a:buFont typeface="+mj-lt"/>
              <a:buAutoNum type="arabicPeriod"/>
            </a:pPr>
            <a:r>
              <a:rPr lang="en-US" b="1" dirty="0"/>
              <a:t>Neuron Properties</a:t>
            </a:r>
            <a:r>
              <a:rPr lang="en-US" dirty="0"/>
              <a:t>: </a:t>
            </a:r>
          </a:p>
          <a:p>
            <a:pPr marL="1143000" lvl="2" indent="-228600">
              <a:buFont typeface="+mj-lt"/>
              <a:buAutoNum type="arabicPeriod"/>
            </a:pPr>
            <a:r>
              <a:rPr lang="en-US" dirty="0"/>
              <a:t>Around 10 billion neurons in the human cortex.</a:t>
            </a:r>
          </a:p>
          <a:p>
            <a:pPr marL="1143000" lvl="2" indent="-228600">
              <a:buFont typeface="+mj-lt"/>
              <a:buAutoNum type="arabicPeriod"/>
            </a:pPr>
            <a:r>
              <a:rPr lang="en-US" dirty="0"/>
              <a:t>Approximately 60 trillion synaptic connections.</a:t>
            </a:r>
          </a:p>
          <a:p>
            <a:pPr marL="742950" lvl="1" indent="-285750">
              <a:buFont typeface="+mj-lt"/>
              <a:buAutoNum type="arabicPeriod"/>
            </a:pPr>
            <a:r>
              <a:rPr lang="en-US" b="1" dirty="0"/>
              <a:t>Plasticity</a:t>
            </a:r>
            <a:r>
              <a:rPr lang="en-US" dirty="0"/>
              <a:t>: The brain adapts through the formation and modification of synaptic connections.</a:t>
            </a:r>
          </a:p>
          <a:p>
            <a:pPr>
              <a:buFont typeface="+mj-lt"/>
              <a:buAutoNum type="arabicPeriod"/>
            </a:pPr>
            <a:r>
              <a:rPr lang="en-US" b="1" dirty="0"/>
              <a:t>Neuron Structure and Function</a:t>
            </a:r>
            <a:r>
              <a:rPr lang="en-US" dirty="0"/>
              <a:t>: </a:t>
            </a:r>
          </a:p>
          <a:p>
            <a:pPr marL="742950" lvl="1" indent="-285750">
              <a:buFont typeface="+mj-lt"/>
              <a:buAutoNum type="arabicPeriod"/>
            </a:pPr>
            <a:r>
              <a:rPr lang="en-US" b="1" dirty="0"/>
              <a:t>Axons and Dendrites</a:t>
            </a:r>
            <a:r>
              <a:rPr lang="en-US" dirty="0"/>
              <a:t>: </a:t>
            </a:r>
          </a:p>
          <a:p>
            <a:pPr marL="1143000" lvl="2" indent="-228600">
              <a:buFont typeface="+mj-lt"/>
              <a:buAutoNum type="arabicPeriod"/>
            </a:pPr>
            <a:r>
              <a:rPr lang="en-US" b="1" dirty="0"/>
              <a:t>Axons</a:t>
            </a:r>
            <a:r>
              <a:rPr lang="en-US" dirty="0"/>
              <a:t>: Long, smooth transmission lines.</a:t>
            </a:r>
          </a:p>
          <a:p>
            <a:pPr marL="1143000" lvl="2" indent="-228600">
              <a:buFont typeface="+mj-lt"/>
              <a:buAutoNum type="arabicPeriod"/>
            </a:pPr>
            <a:r>
              <a:rPr lang="en-US" b="1" dirty="0"/>
              <a:t>Dendrites</a:t>
            </a:r>
            <a:r>
              <a:rPr lang="en-US" dirty="0"/>
              <a:t>: Shorter, branched receptive zones.</a:t>
            </a:r>
          </a:p>
          <a:p>
            <a:pPr marL="742950" lvl="1" indent="-285750">
              <a:buFont typeface="+mj-lt"/>
              <a:buAutoNum type="arabicPeriod"/>
            </a:pPr>
            <a:r>
              <a:rPr lang="en-US" b="1" dirty="0"/>
              <a:t>Pyramidal Cells</a:t>
            </a:r>
            <a:r>
              <a:rPr lang="en-US" dirty="0"/>
              <a:t>: Common cortical neurons that can receive thousands of synaptic inputs.</a:t>
            </a:r>
          </a:p>
          <a:p>
            <a:pPr marL="742950" lvl="1" indent="-285750">
              <a:buFont typeface="+mj-lt"/>
              <a:buAutoNum type="arabicPeriod"/>
            </a:pPr>
            <a:r>
              <a:rPr lang="en-US" b="1" dirty="0"/>
              <a:t>Action Potentials</a:t>
            </a:r>
            <a:r>
              <a:rPr lang="en-US" dirty="0"/>
              <a:t>: Electrical pulses that neurons use to communicate, circumventing the resistance of long axons.</a:t>
            </a:r>
          </a:p>
        </p:txBody>
      </p:sp>
      <p:sp>
        <p:nvSpPr>
          <p:cNvPr id="7" name="TextBox 6">
            <a:extLst>
              <a:ext uri="{FF2B5EF4-FFF2-40B4-BE49-F238E27FC236}">
                <a16:creationId xmlns:a16="http://schemas.microsoft.com/office/drawing/2014/main" id="{3EF5F468-B429-FC6A-BF11-216F57C85829}"/>
              </a:ext>
            </a:extLst>
          </p:cNvPr>
          <p:cNvSpPr txBox="1"/>
          <p:nvPr/>
        </p:nvSpPr>
        <p:spPr>
          <a:xfrm>
            <a:off x="7943681" y="1659904"/>
            <a:ext cx="6387362" cy="6186309"/>
          </a:xfrm>
          <a:prstGeom prst="rect">
            <a:avLst/>
          </a:prstGeom>
          <a:noFill/>
        </p:spPr>
        <p:txBody>
          <a:bodyPr wrap="square" rtlCol="0">
            <a:spAutoFit/>
          </a:bodyPr>
          <a:lstStyle/>
          <a:p>
            <a:r>
              <a:rPr lang="en-US" b="1" dirty="0"/>
              <a:t>Brain Organization</a:t>
            </a:r>
            <a:r>
              <a:rPr lang="en-US" dirty="0"/>
              <a:t>: </a:t>
            </a:r>
          </a:p>
          <a:p>
            <a:pPr marL="742950" lvl="1" indent="-285750">
              <a:buFont typeface="+mj-lt"/>
              <a:buAutoNum type="arabicPeriod"/>
            </a:pPr>
            <a:r>
              <a:rPr lang="en-US" b="1" dirty="0"/>
              <a:t>Hierarchical Structure</a:t>
            </a:r>
            <a:r>
              <a:rPr lang="en-US" dirty="0"/>
              <a:t>: The brain has a complex, hierarchical structure ranging from synapses to large neural circuits.</a:t>
            </a:r>
          </a:p>
          <a:p>
            <a:pPr marL="742950" lvl="1" indent="-285750">
              <a:buFont typeface="+mj-lt"/>
              <a:buAutoNum type="arabicPeriod"/>
            </a:pPr>
            <a:r>
              <a:rPr lang="en-US" b="1" dirty="0"/>
              <a:t>Topographic Maps</a:t>
            </a:r>
            <a:r>
              <a:rPr lang="en-US" dirty="0"/>
              <a:t>: Sensory inputs are mapped in an orderly fashion in the brain, corresponding to different sensory regions.</a:t>
            </a:r>
          </a:p>
          <a:p>
            <a:pPr marL="742950" lvl="1" indent="-285750">
              <a:buFont typeface="+mj-lt"/>
              <a:buAutoNum type="arabicPeriod"/>
            </a:pPr>
            <a:r>
              <a:rPr lang="en-US" b="1" dirty="0"/>
              <a:t>Differences from Digital Computers</a:t>
            </a:r>
            <a:r>
              <a:rPr lang="en-US" dirty="0"/>
              <a:t>: The brain's structural organization is far more advanced than current artificial neural networks.</a:t>
            </a:r>
            <a:endParaRPr lang="en-US" b="1" dirty="0"/>
          </a:p>
          <a:p>
            <a:pPr>
              <a:buFont typeface="+mj-lt"/>
              <a:buAutoNum type="arabicPeriod"/>
            </a:pPr>
            <a:r>
              <a:rPr lang="en-US" b="1" dirty="0"/>
              <a:t>Modeling Neurons in Artificial Neural Networks</a:t>
            </a:r>
            <a:r>
              <a:rPr lang="en-US" dirty="0"/>
              <a:t>: </a:t>
            </a:r>
          </a:p>
          <a:p>
            <a:pPr marL="742950" lvl="1" indent="-285750">
              <a:buFont typeface="+mj-lt"/>
              <a:buAutoNum type="arabicPeriod"/>
            </a:pPr>
            <a:r>
              <a:rPr lang="en-US" b="1" dirty="0"/>
              <a:t>Basic Elements</a:t>
            </a:r>
            <a:r>
              <a:rPr lang="en-US" dirty="0"/>
              <a:t>: </a:t>
            </a:r>
          </a:p>
          <a:p>
            <a:pPr marL="1143000" lvl="2" indent="-228600">
              <a:buFont typeface="+mj-lt"/>
              <a:buAutoNum type="arabicPeriod"/>
            </a:pPr>
            <a:r>
              <a:rPr lang="en-US" b="1" dirty="0"/>
              <a:t>Synapses</a:t>
            </a:r>
            <a:r>
              <a:rPr lang="en-US" dirty="0"/>
              <a:t>: Connections with variable weights.</a:t>
            </a:r>
          </a:p>
          <a:p>
            <a:pPr marL="1143000" lvl="2" indent="-228600">
              <a:buFont typeface="+mj-lt"/>
              <a:buAutoNum type="arabicPeriod"/>
            </a:pPr>
            <a:r>
              <a:rPr lang="en-US" b="1" dirty="0"/>
              <a:t>Adder</a:t>
            </a:r>
            <a:r>
              <a:rPr lang="en-US" dirty="0"/>
              <a:t>: Sums input signals.</a:t>
            </a:r>
          </a:p>
          <a:p>
            <a:pPr marL="1143000" lvl="2" indent="-228600">
              <a:buFont typeface="+mj-lt"/>
              <a:buAutoNum type="arabicPeriod"/>
            </a:pPr>
            <a:r>
              <a:rPr lang="en-US" b="1" dirty="0"/>
              <a:t>Activation Function</a:t>
            </a:r>
            <a:r>
              <a:rPr lang="en-US" dirty="0"/>
              <a:t>: Limits the output amplitude of a neuron.</a:t>
            </a:r>
          </a:p>
          <a:p>
            <a:pPr marL="1143000" lvl="2" indent="-228600">
              <a:buFont typeface="+mj-lt"/>
              <a:buAutoNum type="arabicPeriod"/>
            </a:pPr>
            <a:r>
              <a:rPr lang="en-US" b="1" dirty="0"/>
              <a:t>Bias</a:t>
            </a:r>
            <a:r>
              <a:rPr lang="en-US" dirty="0"/>
              <a:t>: Modifies the neuron's net input.</a:t>
            </a:r>
          </a:p>
          <a:p>
            <a:pPr marL="742950" lvl="1" indent="-285750">
              <a:buFont typeface="+mj-lt"/>
              <a:buAutoNum type="arabicPeriod"/>
            </a:pPr>
            <a:r>
              <a:rPr lang="en-US" b="1" dirty="0"/>
              <a:t>Activation Functions</a:t>
            </a:r>
            <a:r>
              <a:rPr lang="en-US" dirty="0"/>
              <a:t>: </a:t>
            </a:r>
          </a:p>
          <a:p>
            <a:pPr marL="1143000" lvl="2" indent="-228600">
              <a:buFont typeface="+mj-lt"/>
              <a:buAutoNum type="arabicPeriod"/>
            </a:pPr>
            <a:r>
              <a:rPr lang="en-US" b="1" dirty="0"/>
              <a:t>Threshold Function</a:t>
            </a:r>
            <a:r>
              <a:rPr lang="en-US" dirty="0"/>
              <a:t>: Produces a binary output (0 or 1).</a:t>
            </a:r>
          </a:p>
          <a:p>
            <a:pPr marL="1143000" lvl="2" indent="-228600">
              <a:buFont typeface="+mj-lt"/>
              <a:buAutoNum type="arabicPeriod"/>
            </a:pPr>
            <a:r>
              <a:rPr lang="en-US" b="1" dirty="0"/>
              <a:t>Sigmoid Function</a:t>
            </a:r>
            <a:r>
              <a:rPr lang="en-US" dirty="0"/>
              <a:t>: Produces a smooth output between 0 and 1, often used in neural networks for its differentiability.</a:t>
            </a:r>
          </a:p>
        </p:txBody>
      </p:sp>
    </p:spTree>
    <p:extLst>
      <p:ext uri="{BB962C8B-B14F-4D97-AF65-F5344CB8AC3E}">
        <p14:creationId xmlns:p14="http://schemas.microsoft.com/office/powerpoint/2010/main" val="326113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184083"/>
          </a:xfrm>
          <a:prstGeom prst="rect">
            <a:avLst/>
          </a:prstGeom>
        </p:spPr>
      </p:pic>
      <p:sp>
        <p:nvSpPr>
          <p:cNvPr id="5" name="Text 1"/>
          <p:cNvSpPr/>
          <p:nvPr/>
        </p:nvSpPr>
        <p:spPr>
          <a:xfrm>
            <a:off x="1538168" y="2804517"/>
            <a:ext cx="5730597" cy="573286"/>
          </a:xfrm>
          <a:prstGeom prst="rect">
            <a:avLst/>
          </a:prstGeom>
          <a:noFill/>
          <a:ln/>
        </p:spPr>
        <p:txBody>
          <a:bodyPr wrap="none" lIns="0" tIns="0" rIns="0" bIns="0" rtlCol="0" anchor="t"/>
          <a:lstStyle/>
          <a:p>
            <a:pPr marL="0" indent="0">
              <a:lnSpc>
                <a:spcPts val="4500"/>
              </a:lnSpc>
              <a:buNone/>
            </a:pPr>
            <a:r>
              <a:rPr lang="en-US" sz="3600" b="1" dirty="0">
                <a:solidFill>
                  <a:srgbClr val="000000"/>
                </a:solidFill>
                <a:latin typeface="Petrona" pitchFamily="34" charset="0"/>
                <a:ea typeface="Petrona" pitchFamily="34" charset="-122"/>
                <a:cs typeface="Petrona" pitchFamily="34" charset="-120"/>
              </a:rPr>
              <a:t>History of Neural Networks</a:t>
            </a:r>
            <a:endParaRPr lang="en-US" sz="3600" dirty="0"/>
          </a:p>
        </p:txBody>
      </p:sp>
      <p:sp>
        <p:nvSpPr>
          <p:cNvPr id="6" name="Shape 2"/>
          <p:cNvSpPr/>
          <p:nvPr/>
        </p:nvSpPr>
        <p:spPr>
          <a:xfrm>
            <a:off x="1788795" y="3639860"/>
            <a:ext cx="22860" cy="3969187"/>
          </a:xfrm>
          <a:prstGeom prst="roundRect">
            <a:avLst>
              <a:gd name="adj" fmla="val 321030"/>
            </a:avLst>
          </a:prstGeom>
          <a:solidFill>
            <a:srgbClr val="B2D4E5"/>
          </a:solidFill>
          <a:ln/>
        </p:spPr>
        <p:txBody>
          <a:bodyPr/>
          <a:lstStyle/>
          <a:p>
            <a:endParaRPr lang="en-US"/>
          </a:p>
        </p:txBody>
      </p:sp>
      <p:sp>
        <p:nvSpPr>
          <p:cNvPr id="7" name="Shape 3"/>
          <p:cNvSpPr/>
          <p:nvPr/>
        </p:nvSpPr>
        <p:spPr>
          <a:xfrm>
            <a:off x="1973937" y="4021574"/>
            <a:ext cx="611505" cy="22860"/>
          </a:xfrm>
          <a:prstGeom prst="roundRect">
            <a:avLst>
              <a:gd name="adj" fmla="val 321030"/>
            </a:avLst>
          </a:prstGeom>
          <a:solidFill>
            <a:srgbClr val="B2D4E5"/>
          </a:solidFill>
          <a:ln/>
        </p:spPr>
        <p:txBody>
          <a:bodyPr/>
          <a:lstStyle/>
          <a:p>
            <a:endParaRPr lang="en-US"/>
          </a:p>
        </p:txBody>
      </p:sp>
      <p:sp>
        <p:nvSpPr>
          <p:cNvPr id="8" name="Shape 4"/>
          <p:cNvSpPr/>
          <p:nvPr/>
        </p:nvSpPr>
        <p:spPr>
          <a:xfrm>
            <a:off x="1603653" y="3836432"/>
            <a:ext cx="393144" cy="393144"/>
          </a:xfrm>
          <a:prstGeom prst="roundRect">
            <a:avLst>
              <a:gd name="adj" fmla="val 18667"/>
            </a:avLst>
          </a:prstGeom>
          <a:solidFill>
            <a:srgbClr val="CCEEFF"/>
          </a:solidFill>
          <a:ln w="7620">
            <a:solidFill>
              <a:srgbClr val="B2D4E5"/>
            </a:solidFill>
            <a:prstDash val="solid"/>
          </a:ln>
        </p:spPr>
        <p:txBody>
          <a:bodyPr/>
          <a:lstStyle/>
          <a:p>
            <a:endParaRPr lang="en-US"/>
          </a:p>
        </p:txBody>
      </p:sp>
      <p:sp>
        <p:nvSpPr>
          <p:cNvPr id="9" name="Text 5"/>
          <p:cNvSpPr/>
          <p:nvPr/>
        </p:nvSpPr>
        <p:spPr>
          <a:xfrm>
            <a:off x="1741289" y="3895368"/>
            <a:ext cx="117872" cy="275153"/>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Petrona" pitchFamily="34" charset="0"/>
                <a:ea typeface="Petrona" pitchFamily="34" charset="-122"/>
                <a:cs typeface="Petrona" pitchFamily="34" charset="-120"/>
              </a:rPr>
              <a:t>1</a:t>
            </a:r>
            <a:endParaRPr lang="en-US" sz="2150" dirty="0"/>
          </a:p>
        </p:txBody>
      </p:sp>
      <p:sp>
        <p:nvSpPr>
          <p:cNvPr id="10" name="Text 6"/>
          <p:cNvSpPr/>
          <p:nvPr/>
        </p:nvSpPr>
        <p:spPr>
          <a:xfrm>
            <a:off x="2761178" y="3814524"/>
            <a:ext cx="2766655" cy="286583"/>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pitchFamily="34" charset="0"/>
                <a:ea typeface="Petrona" pitchFamily="34" charset="-122"/>
                <a:cs typeface="Petrona" pitchFamily="34" charset="-120"/>
              </a:rPr>
              <a:t>1940s-50s: Early Concepts</a:t>
            </a:r>
            <a:endParaRPr lang="en-US" sz="1800" dirty="0"/>
          </a:p>
        </p:txBody>
      </p:sp>
      <p:sp>
        <p:nvSpPr>
          <p:cNvPr id="11" name="Text 7"/>
          <p:cNvSpPr/>
          <p:nvPr/>
        </p:nvSpPr>
        <p:spPr>
          <a:xfrm>
            <a:off x="2761178" y="4205883"/>
            <a:ext cx="10331053" cy="55911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The foundation of neural networks was laid with the development of the perceptron, a simple model of a neuron, and the exploration of early learning algorithms.</a:t>
            </a:r>
            <a:r>
              <a:rPr lang="en-US" sz="1800" b="0" i="0" u="none" strike="noStrike" baseline="0" dirty="0">
                <a:solidFill>
                  <a:srgbClr val="221F20"/>
                </a:solidFill>
                <a:latin typeface="TimesNewRomanPSMT"/>
              </a:rPr>
              <a:t> Neural networks were conceived in the 1940s,</a:t>
            </a:r>
            <a:endParaRPr lang="en-US" sz="1350" dirty="0"/>
          </a:p>
        </p:txBody>
      </p:sp>
      <p:sp>
        <p:nvSpPr>
          <p:cNvPr id="12" name="Shape 8"/>
          <p:cNvSpPr/>
          <p:nvPr/>
        </p:nvSpPr>
        <p:spPr>
          <a:xfrm>
            <a:off x="1973937" y="5496044"/>
            <a:ext cx="611505" cy="22860"/>
          </a:xfrm>
          <a:prstGeom prst="roundRect">
            <a:avLst>
              <a:gd name="adj" fmla="val 321030"/>
            </a:avLst>
          </a:prstGeom>
          <a:solidFill>
            <a:srgbClr val="B2D4E5"/>
          </a:solidFill>
          <a:ln/>
        </p:spPr>
        <p:txBody>
          <a:bodyPr/>
          <a:lstStyle/>
          <a:p>
            <a:endParaRPr lang="en-US"/>
          </a:p>
        </p:txBody>
      </p:sp>
      <p:sp>
        <p:nvSpPr>
          <p:cNvPr id="13" name="Shape 9"/>
          <p:cNvSpPr/>
          <p:nvPr/>
        </p:nvSpPr>
        <p:spPr>
          <a:xfrm>
            <a:off x="1603653" y="5310902"/>
            <a:ext cx="393144" cy="393144"/>
          </a:xfrm>
          <a:prstGeom prst="roundRect">
            <a:avLst>
              <a:gd name="adj" fmla="val 18667"/>
            </a:avLst>
          </a:prstGeom>
          <a:solidFill>
            <a:srgbClr val="CCEEFF"/>
          </a:solidFill>
          <a:ln w="7620">
            <a:solidFill>
              <a:srgbClr val="B2D4E5"/>
            </a:solidFill>
            <a:prstDash val="solid"/>
          </a:ln>
        </p:spPr>
        <p:txBody>
          <a:bodyPr/>
          <a:lstStyle/>
          <a:p>
            <a:endParaRPr lang="en-US"/>
          </a:p>
        </p:txBody>
      </p:sp>
      <p:sp>
        <p:nvSpPr>
          <p:cNvPr id="14" name="Text 10"/>
          <p:cNvSpPr/>
          <p:nvPr/>
        </p:nvSpPr>
        <p:spPr>
          <a:xfrm>
            <a:off x="1722120" y="5369838"/>
            <a:ext cx="156091" cy="275153"/>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Petrona" pitchFamily="34" charset="0"/>
                <a:ea typeface="Petrona" pitchFamily="34" charset="-122"/>
                <a:cs typeface="Petrona" pitchFamily="34" charset="-120"/>
              </a:rPr>
              <a:t>2</a:t>
            </a:r>
            <a:endParaRPr lang="en-US" sz="2150" dirty="0"/>
          </a:p>
        </p:txBody>
      </p:sp>
      <p:sp>
        <p:nvSpPr>
          <p:cNvPr id="15" name="Text 11"/>
          <p:cNvSpPr/>
          <p:nvPr/>
        </p:nvSpPr>
        <p:spPr>
          <a:xfrm>
            <a:off x="2761178" y="5288994"/>
            <a:ext cx="2541151" cy="286583"/>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pitchFamily="34" charset="0"/>
                <a:ea typeface="Petrona" pitchFamily="34" charset="-122"/>
                <a:cs typeface="Petrona" pitchFamily="34" charset="-120"/>
              </a:rPr>
              <a:t>1960s-70s: Rise and Fall</a:t>
            </a:r>
            <a:endParaRPr lang="en-US" sz="1800" dirty="0"/>
          </a:p>
        </p:txBody>
      </p:sp>
      <p:sp>
        <p:nvSpPr>
          <p:cNvPr id="16" name="Text 12"/>
          <p:cNvSpPr/>
          <p:nvPr/>
        </p:nvSpPr>
        <p:spPr>
          <a:xfrm>
            <a:off x="2761178" y="5680353"/>
            <a:ext cx="10331053" cy="279559"/>
          </a:xfrm>
          <a:prstGeom prst="rect">
            <a:avLst/>
          </a:prstGeom>
          <a:noFill/>
          <a:ln/>
        </p:spPr>
        <p:txBody>
          <a:bodyPr wrap="none" lIns="0" tIns="0" rIns="0" bIns="0" rtlCol="0" anchor="t"/>
          <a:lstStyle/>
          <a:p>
            <a:pPr algn="l"/>
            <a:r>
              <a:rPr lang="en-US" sz="1350" dirty="0">
                <a:solidFill>
                  <a:srgbClr val="272525"/>
                </a:solidFill>
                <a:latin typeface="Inter" pitchFamily="34" charset="0"/>
                <a:ea typeface="Inter" pitchFamily="34" charset="-122"/>
                <a:cs typeface="Inter" pitchFamily="34" charset="-120"/>
              </a:rPr>
              <a:t>Neural networks gained momentum but faced limitations with complex problems, leading to a period of stagnation. </a:t>
            </a:r>
            <a:r>
              <a:rPr lang="en-US" sz="1800" b="0" i="0" u="none" strike="noStrike" baseline="0" dirty="0">
                <a:solidFill>
                  <a:srgbClr val="221F20"/>
                </a:solidFill>
                <a:latin typeface="TimesNewRomanPSMT"/>
              </a:rPr>
              <a:t>how to train them remained a</a:t>
            </a:r>
          </a:p>
          <a:p>
            <a:pPr algn="l"/>
            <a:r>
              <a:rPr lang="en-US" sz="1800" b="0" i="0" u="none" strike="noStrike" baseline="0" dirty="0">
                <a:solidFill>
                  <a:srgbClr val="221F20"/>
                </a:solidFill>
                <a:latin typeface="TimesNewRomanPSMT"/>
              </a:rPr>
              <a:t>mystery for 20 years, The concept of </a:t>
            </a:r>
            <a:r>
              <a:rPr lang="en-US" sz="1800" b="1" i="0" u="none" strike="noStrike" baseline="0" dirty="0">
                <a:solidFill>
                  <a:srgbClr val="221F20"/>
                </a:solidFill>
                <a:latin typeface="TimesNewRomanPS-BoldMT"/>
              </a:rPr>
              <a:t>backpropagation </a:t>
            </a:r>
            <a:r>
              <a:rPr lang="en-US" sz="1800" b="0" i="0" u="none" strike="noStrike" baseline="0" dirty="0">
                <a:solidFill>
                  <a:srgbClr val="221F20"/>
                </a:solidFill>
                <a:latin typeface="TimesNewRomanPSMT"/>
              </a:rPr>
              <a:t>(explained later) came in the 1960s,</a:t>
            </a:r>
            <a:endParaRPr lang="en-US" sz="1350" dirty="0"/>
          </a:p>
        </p:txBody>
      </p:sp>
      <p:sp>
        <p:nvSpPr>
          <p:cNvPr id="17" name="Shape 13"/>
          <p:cNvSpPr/>
          <p:nvPr/>
        </p:nvSpPr>
        <p:spPr>
          <a:xfrm>
            <a:off x="1973937" y="6690955"/>
            <a:ext cx="611505" cy="22860"/>
          </a:xfrm>
          <a:prstGeom prst="roundRect">
            <a:avLst>
              <a:gd name="adj" fmla="val 321030"/>
            </a:avLst>
          </a:prstGeom>
          <a:solidFill>
            <a:srgbClr val="B2D4E5"/>
          </a:solidFill>
          <a:ln/>
        </p:spPr>
        <p:txBody>
          <a:bodyPr/>
          <a:lstStyle/>
          <a:p>
            <a:endParaRPr lang="en-US"/>
          </a:p>
        </p:txBody>
      </p:sp>
      <p:sp>
        <p:nvSpPr>
          <p:cNvPr id="18" name="Shape 14"/>
          <p:cNvSpPr/>
          <p:nvPr/>
        </p:nvSpPr>
        <p:spPr>
          <a:xfrm>
            <a:off x="1603653" y="6505813"/>
            <a:ext cx="393144" cy="393144"/>
          </a:xfrm>
          <a:prstGeom prst="roundRect">
            <a:avLst>
              <a:gd name="adj" fmla="val 18667"/>
            </a:avLst>
          </a:prstGeom>
          <a:solidFill>
            <a:srgbClr val="CCEEFF"/>
          </a:solidFill>
          <a:ln w="7620">
            <a:solidFill>
              <a:srgbClr val="B2D4E5"/>
            </a:solidFill>
            <a:prstDash val="solid"/>
          </a:ln>
        </p:spPr>
        <p:txBody>
          <a:bodyPr/>
          <a:lstStyle/>
          <a:p>
            <a:endParaRPr lang="en-US" dirty="0"/>
          </a:p>
        </p:txBody>
      </p:sp>
      <p:sp>
        <p:nvSpPr>
          <p:cNvPr id="19" name="Text 15"/>
          <p:cNvSpPr/>
          <p:nvPr/>
        </p:nvSpPr>
        <p:spPr>
          <a:xfrm>
            <a:off x="1722239" y="6564749"/>
            <a:ext cx="155853" cy="275153"/>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Petrona" pitchFamily="34" charset="0"/>
                <a:ea typeface="Petrona" pitchFamily="34" charset="-122"/>
                <a:cs typeface="Petrona" pitchFamily="34" charset="-120"/>
              </a:rPr>
              <a:t>3</a:t>
            </a:r>
            <a:endParaRPr lang="en-US" sz="2150" dirty="0"/>
          </a:p>
        </p:txBody>
      </p:sp>
      <p:sp>
        <p:nvSpPr>
          <p:cNvPr id="20" name="Text 16"/>
          <p:cNvSpPr/>
          <p:nvPr/>
        </p:nvSpPr>
        <p:spPr>
          <a:xfrm>
            <a:off x="2761178" y="6483906"/>
            <a:ext cx="4440317" cy="286583"/>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pitchFamily="34" charset="0"/>
                <a:ea typeface="Petrona" pitchFamily="34" charset="-122"/>
                <a:cs typeface="Petrona" pitchFamily="34" charset="-120"/>
              </a:rPr>
              <a:t>1980s-Present: Revival and Breakthroughs</a:t>
            </a:r>
            <a:endParaRPr lang="en-US" sz="1800" dirty="0"/>
          </a:p>
        </p:txBody>
      </p:sp>
      <p:sp>
        <p:nvSpPr>
          <p:cNvPr id="21" name="Text 17"/>
          <p:cNvSpPr/>
          <p:nvPr/>
        </p:nvSpPr>
        <p:spPr>
          <a:xfrm>
            <a:off x="2761178" y="6875264"/>
            <a:ext cx="11237851" cy="55911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Advancements in computing power, algorithms, and data availability sparked a resurgence in neural networks, leading to remarkable progress in various applications.</a:t>
            </a:r>
          </a:p>
          <a:p>
            <a:pPr algn="l"/>
            <a:r>
              <a:rPr lang="en-US" sz="1800" b="0" i="0" u="none" strike="noStrike" baseline="0" dirty="0">
                <a:solidFill>
                  <a:srgbClr val="221F20"/>
                </a:solidFill>
                <a:latin typeface="TimesNewRomanPSMT"/>
              </a:rPr>
              <a:t>started winning competitions in 2010.</a:t>
            </a:r>
            <a:endParaRPr lang="en-US" sz="1350" dirty="0">
              <a:solidFill>
                <a:srgbClr val="272525"/>
              </a:solidFill>
              <a:latin typeface="Inter" pitchFamily="34" charset="0"/>
              <a:ea typeface="Inter" pitchFamily="34" charset="-122"/>
              <a:cs typeface="Inter" pitchFamily="34" charset="-120"/>
            </a:endParaRPr>
          </a:p>
          <a:p>
            <a:pPr marL="0" indent="0" algn="l">
              <a:lnSpc>
                <a:spcPts val="2200"/>
              </a:lnSpc>
              <a:buNone/>
            </a:pPr>
            <a:endParaRPr lang="en-US" sz="1350" dirty="0"/>
          </a:p>
        </p:txBody>
      </p:sp>
      <p:sp>
        <p:nvSpPr>
          <p:cNvPr id="22" name="Shape 14">
            <a:extLst>
              <a:ext uri="{FF2B5EF4-FFF2-40B4-BE49-F238E27FC236}">
                <a16:creationId xmlns:a16="http://schemas.microsoft.com/office/drawing/2014/main" id="{F5900293-E721-1E10-AB4A-6D435C221692}"/>
              </a:ext>
            </a:extLst>
          </p:cNvPr>
          <p:cNvSpPr/>
          <p:nvPr/>
        </p:nvSpPr>
        <p:spPr>
          <a:xfrm>
            <a:off x="1630357" y="7294637"/>
            <a:ext cx="393144" cy="393144"/>
          </a:xfrm>
          <a:prstGeom prst="roundRect">
            <a:avLst>
              <a:gd name="adj" fmla="val 18667"/>
            </a:avLst>
          </a:prstGeom>
          <a:solidFill>
            <a:srgbClr val="CCEEFF"/>
          </a:solidFill>
          <a:ln w="7620">
            <a:solidFill>
              <a:srgbClr val="B2D4E5"/>
            </a:solidFill>
            <a:prstDash val="solid"/>
          </a:ln>
        </p:spPr>
        <p:txBody>
          <a:bodyPr/>
          <a:lstStyle/>
          <a:p>
            <a:r>
              <a:rPr lang="en-US" b="1" dirty="0"/>
              <a:t>4</a:t>
            </a:r>
          </a:p>
        </p:txBody>
      </p:sp>
      <p:sp>
        <p:nvSpPr>
          <p:cNvPr id="23" name="Shape 13">
            <a:extLst>
              <a:ext uri="{FF2B5EF4-FFF2-40B4-BE49-F238E27FC236}">
                <a16:creationId xmlns:a16="http://schemas.microsoft.com/office/drawing/2014/main" id="{54E76AB6-9BF2-2B32-4033-0445588FD94E}"/>
              </a:ext>
            </a:extLst>
          </p:cNvPr>
          <p:cNvSpPr/>
          <p:nvPr/>
        </p:nvSpPr>
        <p:spPr>
          <a:xfrm>
            <a:off x="2088236" y="7507385"/>
            <a:ext cx="611505" cy="22860"/>
          </a:xfrm>
          <a:prstGeom prst="roundRect">
            <a:avLst>
              <a:gd name="adj" fmla="val 321030"/>
            </a:avLst>
          </a:prstGeom>
          <a:solidFill>
            <a:srgbClr val="B2D4E5"/>
          </a:solidFill>
          <a:ln/>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417A8C-8B96-0063-B132-1E85240D3A76}"/>
              </a:ext>
            </a:extLst>
          </p:cNvPr>
          <p:cNvSpPr txBox="1"/>
          <p:nvPr/>
        </p:nvSpPr>
        <p:spPr>
          <a:xfrm>
            <a:off x="3657600" y="2129641"/>
            <a:ext cx="7315200" cy="5078313"/>
          </a:xfrm>
          <a:prstGeom prst="rect">
            <a:avLst/>
          </a:prstGeom>
          <a:noFill/>
        </p:spPr>
        <p:txBody>
          <a:bodyPr wrap="square">
            <a:spAutoFit/>
          </a:bodyPr>
          <a:lstStyle/>
          <a:p>
            <a:r>
              <a:rPr lang="en-US" dirty="0"/>
              <a:t>Course Name: Credit Hours: Prerequisites: Course Outline: Artificial Neural Networks (ANN) 3 (2+1) Discrete Structure</a:t>
            </a:r>
          </a:p>
          <a:p>
            <a:r>
              <a:rPr lang="en-US" dirty="0"/>
              <a:t> Introduction to cybernetics, Brain and Neural System as Cybernetics, Type of Neural Networks, Static and Dynamic Neural Networks, Neuron Models. Network Architecture and </a:t>
            </a:r>
            <a:r>
              <a:rPr lang="en-US" dirty="0" err="1"/>
              <a:t>Toplogy</a:t>
            </a:r>
            <a:r>
              <a:rPr lang="en-US" dirty="0"/>
              <a:t>, Training and Validation Procedure, Perceptron, Hamming Network, Feed forward Layer, Recurrent Layer, Perceptron Learning Rule, Proof of Convergence, Signals and Weight Vector Space, Linear Transformation, Performance Surface and Optimization, Hebbian and </a:t>
            </a:r>
            <a:r>
              <a:rPr lang="en-US" dirty="0" err="1"/>
              <a:t>Widrow</a:t>
            </a:r>
            <a:r>
              <a:rPr lang="en-US" dirty="0"/>
              <a:t>-Hoff Learning, Back-propagation and Variations. Associative Learning, Competitive Networks using SOM, Biological Motivation for Vision using Grossberg Network, Adaptive Resonance Theory, Hopfield Network, Cellular Neural Network. Evolutionary Neural Network, Spike Neural Networks, Application of Neural Networks in Signal and Image Processing, Bioinformatics, Telecommunication and High Energy Physics. Quantum Neural Networks.</a:t>
            </a:r>
          </a:p>
          <a:p>
            <a:endParaRPr lang="en-US" dirty="0"/>
          </a:p>
          <a:p>
            <a:r>
              <a:rPr lang="en-US" dirty="0"/>
              <a:t>Neural Network Design, Martin T. Hagan, Howard B. Demuth, Mark H. </a:t>
            </a:r>
            <a:r>
              <a:rPr lang="en-US"/>
              <a:t>Beale, ISBN: 0-9717321-0-8</a:t>
            </a:r>
            <a:endParaRPr lang="en-US" dirty="0"/>
          </a:p>
        </p:txBody>
      </p:sp>
    </p:spTree>
    <p:extLst>
      <p:ext uri="{BB962C8B-B14F-4D97-AF65-F5344CB8AC3E}">
        <p14:creationId xmlns:p14="http://schemas.microsoft.com/office/powerpoint/2010/main" val="31093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F7AE86-1A52-41DD-7442-6D6D0BF80527}"/>
              </a:ext>
            </a:extLst>
          </p:cNvPr>
          <p:cNvPicPr>
            <a:picLocks noChangeAspect="1"/>
          </p:cNvPicPr>
          <p:nvPr/>
        </p:nvPicPr>
        <p:blipFill>
          <a:blip r:embed="rId2"/>
          <a:stretch>
            <a:fillRect/>
          </a:stretch>
        </p:blipFill>
        <p:spPr>
          <a:xfrm>
            <a:off x="510988" y="-1"/>
            <a:ext cx="13472749" cy="831331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85240D0-EC13-6FB0-9926-FFDBC0C585D3}"/>
                  </a:ext>
                </a:extLst>
              </p14:cNvPr>
              <p14:cNvContentPartPr/>
              <p14:nvPr/>
            </p14:nvContentPartPr>
            <p14:xfrm>
              <a:off x="1726041" y="7852849"/>
              <a:ext cx="1246320" cy="21240"/>
            </p14:xfrm>
          </p:contentPart>
        </mc:Choice>
        <mc:Fallback xmlns="">
          <p:pic>
            <p:nvPicPr>
              <p:cNvPr id="4" name="Ink 3">
                <a:extLst>
                  <a:ext uri="{FF2B5EF4-FFF2-40B4-BE49-F238E27FC236}">
                    <a16:creationId xmlns:a16="http://schemas.microsoft.com/office/drawing/2014/main" id="{085240D0-EC13-6FB0-9926-FFDBC0C585D3}"/>
                  </a:ext>
                </a:extLst>
              </p:cNvPr>
              <p:cNvPicPr/>
              <p:nvPr/>
            </p:nvPicPr>
            <p:blipFill>
              <a:blip r:embed="rId4"/>
              <a:stretch>
                <a:fillRect/>
              </a:stretch>
            </p:blipFill>
            <p:spPr>
              <a:xfrm>
                <a:off x="1672041" y="7744849"/>
                <a:ext cx="13539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0D63CEE-6EC1-2912-2034-5A612C0754EF}"/>
                  </a:ext>
                </a:extLst>
              </p14:cNvPr>
              <p14:cNvContentPartPr/>
              <p14:nvPr/>
            </p14:nvContentPartPr>
            <p14:xfrm>
              <a:off x="1712361" y="7771129"/>
              <a:ext cx="1053360" cy="284400"/>
            </p14:xfrm>
          </p:contentPart>
        </mc:Choice>
        <mc:Fallback xmlns="">
          <p:pic>
            <p:nvPicPr>
              <p:cNvPr id="5" name="Ink 4">
                <a:extLst>
                  <a:ext uri="{FF2B5EF4-FFF2-40B4-BE49-F238E27FC236}">
                    <a16:creationId xmlns:a16="http://schemas.microsoft.com/office/drawing/2014/main" id="{40D63CEE-6EC1-2912-2034-5A612C0754EF}"/>
                  </a:ext>
                </a:extLst>
              </p:cNvPr>
              <p:cNvPicPr/>
              <p:nvPr/>
            </p:nvPicPr>
            <p:blipFill>
              <a:blip r:embed="rId6"/>
              <a:stretch>
                <a:fillRect/>
              </a:stretch>
            </p:blipFill>
            <p:spPr>
              <a:xfrm>
                <a:off x="1649721" y="7708129"/>
                <a:ext cx="1179000" cy="410040"/>
              </a:xfrm>
              <a:prstGeom prst="rect">
                <a:avLst/>
              </a:prstGeom>
            </p:spPr>
          </p:pic>
        </mc:Fallback>
      </mc:AlternateContent>
      <p:sp>
        <p:nvSpPr>
          <p:cNvPr id="6" name="TextBox 5">
            <a:extLst>
              <a:ext uri="{FF2B5EF4-FFF2-40B4-BE49-F238E27FC236}">
                <a16:creationId xmlns:a16="http://schemas.microsoft.com/office/drawing/2014/main" id="{2B075980-7A0A-15CC-7CB1-3AA15F8E0478}"/>
              </a:ext>
            </a:extLst>
          </p:cNvPr>
          <p:cNvSpPr txBox="1"/>
          <p:nvPr/>
        </p:nvSpPr>
        <p:spPr>
          <a:xfrm>
            <a:off x="12122524" y="5963771"/>
            <a:ext cx="2420470" cy="369332"/>
          </a:xfrm>
          <a:prstGeom prst="rect">
            <a:avLst/>
          </a:prstGeom>
          <a:noFill/>
        </p:spPr>
        <p:txBody>
          <a:bodyPr wrap="square" rtlCol="0">
            <a:spAutoFit/>
          </a:bodyPr>
          <a:lstStyle/>
          <a:p>
            <a:r>
              <a:rPr lang="en-US" b="1" dirty="0"/>
              <a:t>Adopted</a:t>
            </a:r>
          </a:p>
        </p:txBody>
      </p:sp>
    </p:spTree>
    <p:extLst>
      <p:ext uri="{BB962C8B-B14F-4D97-AF65-F5344CB8AC3E}">
        <p14:creationId xmlns:p14="http://schemas.microsoft.com/office/powerpoint/2010/main" val="323372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DD18477-1429-95F8-59CD-CF540726C9DA}"/>
              </a:ext>
            </a:extLst>
          </p:cNvPr>
          <p:cNvPicPr>
            <a:picLocks noChangeAspect="1"/>
          </p:cNvPicPr>
          <p:nvPr/>
        </p:nvPicPr>
        <p:blipFill>
          <a:blip r:embed="rId2"/>
          <a:stretch>
            <a:fillRect/>
          </a:stretch>
        </p:blipFill>
        <p:spPr>
          <a:xfrm>
            <a:off x="-86590" y="974271"/>
            <a:ext cx="10876510" cy="7465290"/>
          </a:xfrm>
          <a:prstGeom prst="rect">
            <a:avLst/>
          </a:prstGeom>
        </p:spPr>
      </p:pic>
    </p:spTree>
    <p:extLst>
      <p:ext uri="{BB962C8B-B14F-4D97-AF65-F5344CB8AC3E}">
        <p14:creationId xmlns:p14="http://schemas.microsoft.com/office/powerpoint/2010/main" val="4292132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14243957" cy="2286952"/>
          </a:xfrm>
          <a:prstGeom prst="rect">
            <a:avLst/>
          </a:prstGeom>
        </p:spPr>
      </p:pic>
      <p:sp>
        <p:nvSpPr>
          <p:cNvPr id="5" name="Text 1"/>
          <p:cNvSpPr/>
          <p:nvPr/>
        </p:nvSpPr>
        <p:spPr>
          <a:xfrm>
            <a:off x="2773696" y="2262698"/>
            <a:ext cx="5730597" cy="573286"/>
          </a:xfrm>
          <a:prstGeom prst="rect">
            <a:avLst/>
          </a:prstGeom>
          <a:noFill/>
          <a:ln/>
        </p:spPr>
        <p:txBody>
          <a:bodyPr wrap="none" lIns="0" tIns="0" rIns="0" bIns="0" rtlCol="0" anchor="t"/>
          <a:lstStyle/>
          <a:p>
            <a:pPr marL="0" indent="0">
              <a:lnSpc>
                <a:spcPts val="4500"/>
              </a:lnSpc>
              <a:buNone/>
            </a:pPr>
            <a:endParaRPr lang="en-US" sz="3600" dirty="0"/>
          </a:p>
        </p:txBody>
      </p:sp>
      <p:sp>
        <p:nvSpPr>
          <p:cNvPr id="7" name="Shape 3"/>
          <p:cNvSpPr/>
          <p:nvPr/>
        </p:nvSpPr>
        <p:spPr>
          <a:xfrm>
            <a:off x="3209465" y="3479755"/>
            <a:ext cx="611505" cy="22860"/>
          </a:xfrm>
          <a:prstGeom prst="roundRect">
            <a:avLst>
              <a:gd name="adj" fmla="val 321030"/>
            </a:avLst>
          </a:prstGeom>
          <a:solidFill>
            <a:srgbClr val="B2D4E5"/>
          </a:solidFill>
          <a:ln/>
        </p:spPr>
        <p:txBody>
          <a:bodyPr/>
          <a:lstStyle/>
          <a:p>
            <a:endParaRPr lang="en-US"/>
          </a:p>
        </p:txBody>
      </p:sp>
      <p:sp>
        <p:nvSpPr>
          <p:cNvPr id="9" name="Text 5"/>
          <p:cNvSpPr/>
          <p:nvPr/>
        </p:nvSpPr>
        <p:spPr>
          <a:xfrm>
            <a:off x="2976817" y="3353549"/>
            <a:ext cx="117872" cy="275153"/>
          </a:xfrm>
          <a:prstGeom prst="rect">
            <a:avLst/>
          </a:prstGeom>
          <a:noFill/>
          <a:ln/>
        </p:spPr>
        <p:txBody>
          <a:bodyPr wrap="none" lIns="0" tIns="0" rIns="0" bIns="0" rtlCol="0" anchor="t"/>
          <a:lstStyle/>
          <a:p>
            <a:pPr marL="0" indent="0" algn="ctr">
              <a:lnSpc>
                <a:spcPts val="2150"/>
              </a:lnSpc>
              <a:buNone/>
            </a:pPr>
            <a:r>
              <a:rPr lang="en-US" sz="2150" b="1" dirty="0">
                <a:solidFill>
                  <a:srgbClr val="272525"/>
                </a:solidFill>
                <a:latin typeface="Petrona" pitchFamily="34" charset="0"/>
                <a:ea typeface="Petrona" pitchFamily="34" charset="-122"/>
                <a:cs typeface="Petrona" pitchFamily="34" charset="-120"/>
              </a:rPr>
              <a:t>1</a:t>
            </a:r>
            <a:endParaRPr lang="en-US" sz="2150" dirty="0"/>
          </a:p>
        </p:txBody>
      </p:sp>
      <p:sp>
        <p:nvSpPr>
          <p:cNvPr id="10" name="Text 6"/>
          <p:cNvSpPr/>
          <p:nvPr/>
        </p:nvSpPr>
        <p:spPr>
          <a:xfrm>
            <a:off x="3996706" y="3272705"/>
            <a:ext cx="2766655" cy="286583"/>
          </a:xfrm>
          <a:prstGeom prst="rect">
            <a:avLst/>
          </a:prstGeom>
          <a:noFill/>
          <a:ln/>
        </p:spPr>
        <p:txBody>
          <a:bodyPr wrap="none" lIns="0" tIns="0" rIns="0" bIns="0" rtlCol="0" anchor="t"/>
          <a:lstStyle/>
          <a:p>
            <a:pPr marL="0" indent="0" algn="l">
              <a:lnSpc>
                <a:spcPts val="2250"/>
              </a:lnSpc>
              <a:buNone/>
            </a:pPr>
            <a:endParaRPr lang="en-US" sz="1800" dirty="0"/>
          </a:p>
        </p:txBody>
      </p:sp>
      <p:sp>
        <p:nvSpPr>
          <p:cNvPr id="11" name="Text 7"/>
          <p:cNvSpPr/>
          <p:nvPr/>
        </p:nvSpPr>
        <p:spPr>
          <a:xfrm>
            <a:off x="3996706" y="3664064"/>
            <a:ext cx="10331053" cy="559118"/>
          </a:xfrm>
          <a:prstGeom prst="rect">
            <a:avLst/>
          </a:prstGeom>
          <a:noFill/>
          <a:ln/>
        </p:spPr>
        <p:txBody>
          <a:bodyPr wrap="square" lIns="0" tIns="0" rIns="0" bIns="0" rtlCol="0" anchor="t"/>
          <a:lstStyle/>
          <a:p>
            <a:pPr marL="0" indent="0" algn="l">
              <a:lnSpc>
                <a:spcPts val="2200"/>
              </a:lnSpc>
              <a:buNone/>
            </a:pPr>
            <a:endParaRPr lang="en-US" sz="1350" dirty="0"/>
          </a:p>
        </p:txBody>
      </p:sp>
      <p:sp>
        <p:nvSpPr>
          <p:cNvPr id="16" name="Text 12"/>
          <p:cNvSpPr/>
          <p:nvPr/>
        </p:nvSpPr>
        <p:spPr>
          <a:xfrm>
            <a:off x="3996706" y="5138534"/>
            <a:ext cx="10331053" cy="279559"/>
          </a:xfrm>
          <a:prstGeom prst="rect">
            <a:avLst/>
          </a:prstGeom>
          <a:noFill/>
          <a:ln/>
        </p:spPr>
        <p:txBody>
          <a:bodyPr wrap="none" lIns="0" tIns="0" rIns="0" bIns="0" rtlCol="0" anchor="t"/>
          <a:lstStyle/>
          <a:p>
            <a:pPr algn="l"/>
            <a:endParaRPr lang="en-US" sz="1350" dirty="0"/>
          </a:p>
        </p:txBody>
      </p:sp>
      <p:sp>
        <p:nvSpPr>
          <p:cNvPr id="20" name="Text 16"/>
          <p:cNvSpPr/>
          <p:nvPr/>
        </p:nvSpPr>
        <p:spPr>
          <a:xfrm>
            <a:off x="3996706" y="5942087"/>
            <a:ext cx="4440317" cy="286583"/>
          </a:xfrm>
          <a:prstGeom prst="rect">
            <a:avLst/>
          </a:prstGeom>
          <a:noFill/>
          <a:ln/>
        </p:spPr>
        <p:txBody>
          <a:bodyPr wrap="none" lIns="0" tIns="0" rIns="0" bIns="0" rtlCol="0" anchor="t"/>
          <a:lstStyle/>
          <a:p>
            <a:pPr marL="0" indent="0" algn="l">
              <a:lnSpc>
                <a:spcPts val="2250"/>
              </a:lnSpc>
              <a:buNone/>
            </a:pPr>
            <a:endParaRPr lang="en-US" sz="1800" dirty="0"/>
          </a:p>
        </p:txBody>
      </p:sp>
      <p:sp>
        <p:nvSpPr>
          <p:cNvPr id="21" name="Text 17"/>
          <p:cNvSpPr/>
          <p:nvPr/>
        </p:nvSpPr>
        <p:spPr>
          <a:xfrm>
            <a:off x="3996706" y="6333445"/>
            <a:ext cx="11237851" cy="559118"/>
          </a:xfrm>
          <a:prstGeom prst="rect">
            <a:avLst/>
          </a:prstGeom>
          <a:noFill/>
          <a:ln/>
        </p:spPr>
        <p:txBody>
          <a:bodyPr wrap="square" lIns="0" tIns="0" rIns="0" bIns="0" rtlCol="0" anchor="t"/>
          <a:lstStyle/>
          <a:p>
            <a:pPr marL="0" indent="0" algn="l">
              <a:lnSpc>
                <a:spcPts val="2200"/>
              </a:lnSpc>
              <a:buNone/>
            </a:pPr>
            <a:endParaRPr lang="en-US" sz="1350" dirty="0"/>
          </a:p>
        </p:txBody>
      </p:sp>
      <p:pic>
        <p:nvPicPr>
          <p:cNvPr id="24" name="Picture 23" descr="A diagram of a machine learning model&#10;&#10;Description automatically generated">
            <a:extLst>
              <a:ext uri="{FF2B5EF4-FFF2-40B4-BE49-F238E27FC236}">
                <a16:creationId xmlns:a16="http://schemas.microsoft.com/office/drawing/2014/main" id="{257E0CF7-26C3-CE6B-EFAE-96FF96E4CAA6}"/>
              </a:ext>
            </a:extLst>
          </p:cNvPr>
          <p:cNvPicPr>
            <a:picLocks noChangeAspect="1"/>
          </p:cNvPicPr>
          <p:nvPr/>
        </p:nvPicPr>
        <p:blipFill>
          <a:blip r:embed="rId4"/>
          <a:stretch>
            <a:fillRect/>
          </a:stretch>
        </p:blipFill>
        <p:spPr>
          <a:xfrm>
            <a:off x="1017814" y="753349"/>
            <a:ext cx="11879035" cy="6428655"/>
          </a:xfrm>
          <a:prstGeom prst="rect">
            <a:avLst/>
          </a:prstGeom>
        </p:spPr>
      </p:pic>
      <p:sp>
        <p:nvSpPr>
          <p:cNvPr id="25" name="TextBox 24">
            <a:extLst>
              <a:ext uri="{FF2B5EF4-FFF2-40B4-BE49-F238E27FC236}">
                <a16:creationId xmlns:a16="http://schemas.microsoft.com/office/drawing/2014/main" id="{C052CFBB-CD5D-1F51-B9B0-D66F7AE526F0}"/>
              </a:ext>
            </a:extLst>
          </p:cNvPr>
          <p:cNvSpPr txBox="1"/>
          <p:nvPr/>
        </p:nvSpPr>
        <p:spPr>
          <a:xfrm>
            <a:off x="13242471" y="5691099"/>
            <a:ext cx="1146262" cy="369332"/>
          </a:xfrm>
          <a:prstGeom prst="rect">
            <a:avLst/>
          </a:prstGeom>
          <a:noFill/>
        </p:spPr>
        <p:txBody>
          <a:bodyPr wrap="square" rtlCol="0">
            <a:spAutoFit/>
          </a:bodyPr>
          <a:lstStyle/>
          <a:p>
            <a:r>
              <a:rPr lang="en-US" dirty="0"/>
              <a:t>Adopted</a:t>
            </a:r>
          </a:p>
        </p:txBody>
      </p:sp>
      <p:sp>
        <p:nvSpPr>
          <p:cNvPr id="26" name="TextBox 25">
            <a:extLst>
              <a:ext uri="{FF2B5EF4-FFF2-40B4-BE49-F238E27FC236}">
                <a16:creationId xmlns:a16="http://schemas.microsoft.com/office/drawing/2014/main" id="{D74A8351-D037-B90C-103E-DF854C3659E5}"/>
              </a:ext>
            </a:extLst>
          </p:cNvPr>
          <p:cNvSpPr txBox="1"/>
          <p:nvPr/>
        </p:nvSpPr>
        <p:spPr>
          <a:xfrm>
            <a:off x="2139043" y="-146959"/>
            <a:ext cx="8931728" cy="1046440"/>
          </a:xfrm>
          <a:prstGeom prst="rect">
            <a:avLst/>
          </a:prstGeom>
          <a:noFill/>
        </p:spPr>
        <p:txBody>
          <a:bodyPr wrap="square" rtlCol="0">
            <a:spAutoFit/>
          </a:bodyPr>
          <a:lstStyle/>
          <a:p>
            <a:pPr algn="ctr"/>
            <a:endParaRPr lang="en-US" b="1" dirty="0"/>
          </a:p>
          <a:p>
            <a:pPr algn="ctr"/>
            <a:r>
              <a:rPr lang="en-US" sz="4400" b="1" dirty="0"/>
              <a:t>Types of Machine Learning</a:t>
            </a:r>
          </a:p>
        </p:txBody>
      </p:sp>
      <p:sp>
        <p:nvSpPr>
          <p:cNvPr id="2" name="TextBox 1">
            <a:extLst>
              <a:ext uri="{FF2B5EF4-FFF2-40B4-BE49-F238E27FC236}">
                <a16:creationId xmlns:a16="http://schemas.microsoft.com/office/drawing/2014/main" id="{F4C85830-2C24-2D0D-652F-53B3702DC1E1}"/>
              </a:ext>
            </a:extLst>
          </p:cNvPr>
          <p:cNvSpPr txBox="1"/>
          <p:nvPr/>
        </p:nvSpPr>
        <p:spPr>
          <a:xfrm>
            <a:off x="2950278" y="7295112"/>
            <a:ext cx="2475427" cy="934488"/>
          </a:xfrm>
          <a:prstGeom prst="rect">
            <a:avLst/>
          </a:prstGeom>
          <a:noFill/>
        </p:spPr>
        <p:txBody>
          <a:bodyPr wrap="square" rtlCol="0">
            <a:spAutoFit/>
          </a:bodyPr>
          <a:lstStyle/>
          <a:p>
            <a:r>
              <a:rPr lang="en-US" dirty="0"/>
              <a:t>Labeled data Direct Feedback Predict Outcome/future</a:t>
            </a:r>
          </a:p>
        </p:txBody>
      </p:sp>
      <p:sp>
        <p:nvSpPr>
          <p:cNvPr id="3" name="TextBox 2">
            <a:extLst>
              <a:ext uri="{FF2B5EF4-FFF2-40B4-BE49-F238E27FC236}">
                <a16:creationId xmlns:a16="http://schemas.microsoft.com/office/drawing/2014/main" id="{6572BC10-A92F-6FFF-4A1D-05F310F2BA76}"/>
              </a:ext>
            </a:extLst>
          </p:cNvPr>
          <p:cNvSpPr txBox="1"/>
          <p:nvPr/>
        </p:nvSpPr>
        <p:spPr>
          <a:xfrm>
            <a:off x="6885215" y="7182004"/>
            <a:ext cx="3415391" cy="923330"/>
          </a:xfrm>
          <a:prstGeom prst="rect">
            <a:avLst/>
          </a:prstGeom>
          <a:noFill/>
        </p:spPr>
        <p:txBody>
          <a:bodyPr wrap="square" rtlCol="0">
            <a:spAutoFit/>
          </a:bodyPr>
          <a:lstStyle/>
          <a:p>
            <a:r>
              <a:rPr lang="en-US" dirty="0"/>
              <a:t>No labels/targets</a:t>
            </a:r>
          </a:p>
          <a:p>
            <a:r>
              <a:rPr lang="en-US" dirty="0"/>
              <a:t> No feedback Find hidden structure in data</a:t>
            </a:r>
          </a:p>
        </p:txBody>
      </p:sp>
      <p:sp>
        <p:nvSpPr>
          <p:cNvPr id="8" name="TextBox 7">
            <a:extLst>
              <a:ext uri="{FF2B5EF4-FFF2-40B4-BE49-F238E27FC236}">
                <a16:creationId xmlns:a16="http://schemas.microsoft.com/office/drawing/2014/main" id="{EEBA429D-5BFF-F072-8ABB-9BC392792204}"/>
              </a:ext>
            </a:extLst>
          </p:cNvPr>
          <p:cNvSpPr txBox="1"/>
          <p:nvPr/>
        </p:nvSpPr>
        <p:spPr>
          <a:xfrm>
            <a:off x="10646228" y="7358701"/>
            <a:ext cx="3038474" cy="646331"/>
          </a:xfrm>
          <a:prstGeom prst="rect">
            <a:avLst/>
          </a:prstGeom>
          <a:noFill/>
        </p:spPr>
        <p:txBody>
          <a:bodyPr wrap="square">
            <a:spAutoFit/>
          </a:bodyPr>
          <a:lstStyle/>
          <a:p>
            <a:r>
              <a:rPr lang="en-US" dirty="0"/>
              <a:t>Decision process Reward system Learn series of actions</a:t>
            </a:r>
          </a:p>
        </p:txBody>
      </p:sp>
      <p:sp>
        <p:nvSpPr>
          <p:cNvPr id="13" name="TextBox 12">
            <a:extLst>
              <a:ext uri="{FF2B5EF4-FFF2-40B4-BE49-F238E27FC236}">
                <a16:creationId xmlns:a16="http://schemas.microsoft.com/office/drawing/2014/main" id="{3B113304-3700-36F6-0EF6-29A65FE396AF}"/>
              </a:ext>
            </a:extLst>
          </p:cNvPr>
          <p:cNvSpPr txBox="1"/>
          <p:nvPr/>
        </p:nvSpPr>
        <p:spPr>
          <a:xfrm>
            <a:off x="4045401" y="6821005"/>
            <a:ext cx="3177269" cy="369332"/>
          </a:xfrm>
          <a:prstGeom prst="rect">
            <a:avLst/>
          </a:prstGeom>
          <a:noFill/>
        </p:spPr>
        <p:txBody>
          <a:bodyPr wrap="square">
            <a:spAutoFit/>
          </a:bodyPr>
          <a:lstStyle/>
          <a:p>
            <a:r>
              <a:rPr lang="en-US" dirty="0"/>
              <a:t>feature (input, observation)</a:t>
            </a:r>
          </a:p>
        </p:txBody>
      </p:sp>
      <p:sp>
        <p:nvSpPr>
          <p:cNvPr id="15" name="TextBox 14">
            <a:extLst>
              <a:ext uri="{FF2B5EF4-FFF2-40B4-BE49-F238E27FC236}">
                <a16:creationId xmlns:a16="http://schemas.microsoft.com/office/drawing/2014/main" id="{E6A66D3C-F19B-5272-2F4F-5983E9FFE00E}"/>
              </a:ext>
            </a:extLst>
          </p:cNvPr>
          <p:cNvSpPr txBox="1"/>
          <p:nvPr/>
        </p:nvSpPr>
        <p:spPr>
          <a:xfrm>
            <a:off x="3843286" y="4760869"/>
            <a:ext cx="774247" cy="369332"/>
          </a:xfrm>
          <a:prstGeom prst="rect">
            <a:avLst/>
          </a:prstGeom>
          <a:noFill/>
        </p:spPr>
        <p:txBody>
          <a:bodyPr wrap="square">
            <a:spAutoFit/>
          </a:bodyPr>
          <a:lstStyle/>
          <a:p>
            <a:r>
              <a:rPr lang="en-US" dirty="0"/>
              <a:t>target </a:t>
            </a:r>
          </a:p>
        </p:txBody>
      </p:sp>
    </p:spTree>
    <p:extLst>
      <p:ext uri="{BB962C8B-B14F-4D97-AF65-F5344CB8AC3E}">
        <p14:creationId xmlns:p14="http://schemas.microsoft.com/office/powerpoint/2010/main" val="3579326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72D8-1BC1-0152-D87A-3A5F136C5D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4F8B38-30EE-BAF0-95AD-EE0B5C1003A2}"/>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E7C7AA15-554C-1E00-97BB-037F6A816BE4}"/>
              </a:ext>
            </a:extLst>
          </p:cNvPr>
          <p:cNvSpPr txBox="1"/>
          <p:nvPr/>
        </p:nvSpPr>
        <p:spPr>
          <a:xfrm>
            <a:off x="325755" y="382904"/>
            <a:ext cx="13493115" cy="3693319"/>
          </a:xfrm>
          <a:prstGeom prst="rect">
            <a:avLst/>
          </a:prstGeom>
          <a:noFill/>
        </p:spPr>
        <p:txBody>
          <a:bodyPr wrap="square">
            <a:spAutoFit/>
          </a:bodyPr>
          <a:lstStyle/>
          <a:p>
            <a:pPr algn="l"/>
            <a:r>
              <a:rPr lang="en-US" sz="1800" b="1" i="0" u="none" strike="noStrike" baseline="0" dirty="0">
                <a:solidFill>
                  <a:srgbClr val="222222"/>
                </a:solidFill>
                <a:latin typeface="TimesNewRomanPS-BoldMT"/>
              </a:rPr>
              <a:t>Supervised learning</a:t>
            </a:r>
            <a:r>
              <a:rPr lang="en-US" sz="1800" b="0" i="0" u="none" strike="noStrike" baseline="0" dirty="0">
                <a:solidFill>
                  <a:srgbClr val="222222"/>
                </a:solidFill>
                <a:latin typeface="TimesNewRomanPSMT"/>
              </a:rPr>
              <a:t>: This is the simplest form of learning as it consists of a labeled dataset, where the neural network needs to</a:t>
            </a:r>
          </a:p>
          <a:p>
            <a:pPr algn="l"/>
            <a:r>
              <a:rPr lang="en-US" sz="1800" b="0" i="0" u="none" strike="noStrike" baseline="0" dirty="0">
                <a:solidFill>
                  <a:srgbClr val="222222"/>
                </a:solidFill>
                <a:latin typeface="TimesNewRomanPSMT"/>
              </a:rPr>
              <a:t>find patterns that explain the relationship between the features and the target. The iterations during the learning process aim to</a:t>
            </a:r>
          </a:p>
          <a:p>
            <a:pPr algn="l"/>
            <a:r>
              <a:rPr lang="en-US" sz="1800" b="0" i="0" u="none" strike="noStrike" baseline="0" dirty="0">
                <a:solidFill>
                  <a:srgbClr val="222222"/>
                </a:solidFill>
                <a:latin typeface="TimesNewRomanPSMT"/>
              </a:rPr>
              <a:t>minimize the difference between the predicted value and the ground truth. One example of this would be classifying a plant based</a:t>
            </a:r>
          </a:p>
          <a:p>
            <a:pPr algn="l"/>
            <a:r>
              <a:rPr lang="en-US" sz="1800" b="0" i="0" u="none" strike="noStrike" baseline="0" dirty="0">
                <a:solidFill>
                  <a:srgbClr val="222222"/>
                </a:solidFill>
                <a:latin typeface="TimesNewRomanPSMT"/>
              </a:rPr>
              <a:t>on the attributes of its leaves.</a:t>
            </a:r>
          </a:p>
          <a:p>
            <a:pPr algn="l"/>
            <a:r>
              <a:rPr lang="en-US" sz="1800" b="1" i="0" u="none" strike="noStrike" baseline="0" dirty="0">
                <a:solidFill>
                  <a:srgbClr val="222222"/>
                </a:solidFill>
                <a:latin typeface="TimesNewRomanPS-BoldMT"/>
              </a:rPr>
              <a:t>Unsupervised learning</a:t>
            </a:r>
            <a:r>
              <a:rPr lang="en-US" sz="1800" b="0" i="0" u="none" strike="noStrike" baseline="0" dirty="0">
                <a:solidFill>
                  <a:srgbClr val="222222"/>
                </a:solidFill>
                <a:latin typeface="TimesNewRomanPSMT"/>
              </a:rPr>
              <a:t>: In contrast with the preceding methodology, unsupervised learning consists of training a model with</a:t>
            </a:r>
          </a:p>
          <a:p>
            <a:pPr algn="l"/>
            <a:r>
              <a:rPr lang="en-US" sz="1800" b="0" i="0" u="none" strike="noStrike" baseline="0" dirty="0">
                <a:solidFill>
                  <a:srgbClr val="222222"/>
                </a:solidFill>
                <a:latin typeface="TimesNewRomanPSMT"/>
              </a:rPr>
              <a:t>unlabeled data (meaning that there is no target value). The purpose of this is to arrive at a better understanding of the input data,</a:t>
            </a:r>
          </a:p>
          <a:p>
            <a:pPr algn="l"/>
            <a:r>
              <a:rPr lang="en-US" sz="1800" b="0" i="0" u="none" strike="noStrike" baseline="0" dirty="0">
                <a:solidFill>
                  <a:srgbClr val="222222"/>
                </a:solidFill>
                <a:latin typeface="TimesNewRomanPSMT"/>
              </a:rPr>
              <a:t>where, generally, networks take input data, encode it, and then reconstruct the content from the encoded version, ideally keeping the</a:t>
            </a:r>
          </a:p>
          <a:p>
            <a:pPr algn="l"/>
            <a:r>
              <a:rPr lang="en-US" sz="1800" b="0" i="0" u="none" strike="noStrike" baseline="0" dirty="0">
                <a:solidFill>
                  <a:srgbClr val="222222"/>
                </a:solidFill>
                <a:latin typeface="TimesNewRomanPSMT"/>
              </a:rPr>
              <a:t>relevant information. For instance, given a paragraph, the neural network can map the words in order to output those words that are</a:t>
            </a:r>
          </a:p>
          <a:p>
            <a:pPr algn="l"/>
            <a:r>
              <a:rPr lang="en-US" sz="1800" b="0" i="0" u="none" strike="noStrike" baseline="0" dirty="0">
                <a:solidFill>
                  <a:srgbClr val="222222"/>
                </a:solidFill>
                <a:latin typeface="TimesNewRomanPSMT"/>
              </a:rPr>
              <a:t>actually key, which can be used as tags to describe the paragraph.</a:t>
            </a:r>
          </a:p>
          <a:p>
            <a:pPr algn="l"/>
            <a:r>
              <a:rPr lang="en-US" sz="1800" b="1" i="0" u="none" strike="noStrike" baseline="0" dirty="0">
                <a:solidFill>
                  <a:srgbClr val="222222"/>
                </a:solidFill>
                <a:latin typeface="TimesNewRomanPS-BoldMT"/>
              </a:rPr>
              <a:t>Reinforcement learning</a:t>
            </a:r>
            <a:r>
              <a:rPr lang="en-US" sz="1800" b="0" i="0" u="none" strike="noStrike" baseline="0" dirty="0">
                <a:solidFill>
                  <a:srgbClr val="222222"/>
                </a:solidFill>
                <a:latin typeface="TimesNewRomanPSMT"/>
              </a:rPr>
              <a:t>: This methodology consists of learning from the data at hand, with the main objective of maximizing a</a:t>
            </a:r>
          </a:p>
          <a:p>
            <a:pPr algn="l"/>
            <a:r>
              <a:rPr lang="en-US" sz="1800" b="0" i="0" u="none" strike="noStrike" baseline="0" dirty="0">
                <a:solidFill>
                  <a:srgbClr val="222222"/>
                </a:solidFill>
                <a:latin typeface="TimesNewRomanPSMT"/>
              </a:rPr>
              <a:t>reward function in the long run. Hence, decisions are not made based on the immediate reward, but on the accumulation of it in the</a:t>
            </a:r>
          </a:p>
          <a:p>
            <a:pPr algn="l"/>
            <a:r>
              <a:rPr lang="en-US" sz="1800" b="0" i="0" u="none" strike="noStrike" baseline="0" dirty="0">
                <a:solidFill>
                  <a:srgbClr val="222222"/>
                </a:solidFill>
                <a:latin typeface="TimesNewRomanPSMT"/>
              </a:rPr>
              <a:t>entire learning process, such as allocating resources to different tasks, with the objective of minimizing bottlenecks that would slow</a:t>
            </a:r>
          </a:p>
          <a:p>
            <a:pPr algn="l"/>
            <a:r>
              <a:rPr lang="en-US" sz="1800" b="0" i="0" u="none" strike="noStrike" baseline="0" dirty="0">
                <a:solidFill>
                  <a:srgbClr val="222222"/>
                </a:solidFill>
                <a:latin typeface="TimesNewRomanPSMT"/>
              </a:rPr>
              <a:t>down general performance.</a:t>
            </a:r>
            <a:endParaRPr lang="en-US" dirty="0"/>
          </a:p>
        </p:txBody>
      </p:sp>
    </p:spTree>
    <p:extLst>
      <p:ext uri="{BB962C8B-B14F-4D97-AF65-F5344CB8AC3E}">
        <p14:creationId xmlns:p14="http://schemas.microsoft.com/office/powerpoint/2010/main" val="146086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4516" y="33051"/>
            <a:ext cx="14630400" cy="8240673"/>
          </a:xfrm>
          <a:prstGeom prst="rect">
            <a:avLst/>
          </a:prstGeom>
          <a:solidFill>
            <a:srgbClr val="FFFFFF">
              <a:alpha val="75000"/>
            </a:srgbClr>
          </a:solidFill>
          <a:ln/>
        </p:spPr>
        <p:txBody>
          <a:bodyPr/>
          <a:lstStyle/>
          <a:p>
            <a:pPr>
              <a:buFont typeface="Arial" panose="020B0604020202020204" pitchFamily="34" charset="0"/>
              <a:buChar char="•"/>
            </a:pPr>
            <a:endParaRPr lang="en-US" dirty="0"/>
          </a:p>
        </p:txBody>
      </p:sp>
      <p:sp>
        <p:nvSpPr>
          <p:cNvPr id="4" name="Text 1"/>
          <p:cNvSpPr/>
          <p:nvPr/>
        </p:nvSpPr>
        <p:spPr>
          <a:xfrm>
            <a:off x="113660" y="21675"/>
            <a:ext cx="5948363" cy="742117"/>
          </a:xfrm>
          <a:prstGeom prst="rect">
            <a:avLst/>
          </a:prstGeom>
          <a:noFill/>
          <a:ln/>
        </p:spPr>
        <p:txBody>
          <a:bodyPr wrap="none" lIns="0" tIns="0" rIns="0" bIns="0" rtlCol="0" anchor="t"/>
          <a:lstStyle/>
          <a:p>
            <a:pPr marL="0" indent="0">
              <a:lnSpc>
                <a:spcPts val="5800"/>
              </a:lnSpc>
              <a:buNone/>
            </a:pPr>
            <a:r>
              <a:rPr lang="en-US" sz="4650" b="1" dirty="0">
                <a:solidFill>
                  <a:srgbClr val="000000"/>
                </a:solidFill>
                <a:latin typeface="Petrona" pitchFamily="34" charset="0"/>
                <a:ea typeface="Petrona" pitchFamily="34" charset="-122"/>
                <a:cs typeface="Petrona" pitchFamily="34" charset="-120"/>
              </a:rPr>
              <a:t>Biological Inspiration</a:t>
            </a:r>
            <a:endParaRPr lang="en-US" sz="4650" dirty="0"/>
          </a:p>
        </p:txBody>
      </p:sp>
      <p:pic>
        <p:nvPicPr>
          <p:cNvPr id="5" name="Image 1" descr="preencoded.png"/>
          <p:cNvPicPr>
            <a:picLocks noChangeAspect="1"/>
          </p:cNvPicPr>
          <p:nvPr/>
        </p:nvPicPr>
        <p:blipFill>
          <a:blip r:embed="rId4"/>
          <a:stretch>
            <a:fillRect/>
          </a:stretch>
        </p:blipFill>
        <p:spPr>
          <a:xfrm>
            <a:off x="74794" y="775168"/>
            <a:ext cx="3552582" cy="2195616"/>
          </a:xfrm>
          <a:prstGeom prst="rect">
            <a:avLst/>
          </a:prstGeom>
        </p:spPr>
      </p:pic>
      <p:sp>
        <p:nvSpPr>
          <p:cNvPr id="6" name="Text 2"/>
          <p:cNvSpPr/>
          <p:nvPr/>
        </p:nvSpPr>
        <p:spPr>
          <a:xfrm>
            <a:off x="3702170" y="837141"/>
            <a:ext cx="2968823" cy="371118"/>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pitchFamily="34" charset="0"/>
                <a:ea typeface="Petrona" pitchFamily="34" charset="-122"/>
                <a:cs typeface="Petrona" pitchFamily="34" charset="-120"/>
              </a:rPr>
              <a:t>Structure of the Brain</a:t>
            </a:r>
            <a:endParaRPr lang="en-US" sz="2300" dirty="0"/>
          </a:p>
        </p:txBody>
      </p:sp>
      <p:sp>
        <p:nvSpPr>
          <p:cNvPr id="7" name="Text 3"/>
          <p:cNvSpPr/>
          <p:nvPr/>
        </p:nvSpPr>
        <p:spPr>
          <a:xfrm>
            <a:off x="3702170" y="1333892"/>
            <a:ext cx="2763141" cy="2405352"/>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Neural networks are inspired by the interconnected structure of neurons in the brain, which process and transmit information through electrical signals.</a:t>
            </a:r>
            <a:endParaRPr lang="en-US" sz="1750" dirty="0"/>
          </a:p>
        </p:txBody>
      </p:sp>
      <p:sp>
        <p:nvSpPr>
          <p:cNvPr id="9" name="Text 4"/>
          <p:cNvSpPr/>
          <p:nvPr/>
        </p:nvSpPr>
        <p:spPr>
          <a:xfrm>
            <a:off x="11343731" y="837141"/>
            <a:ext cx="2968823" cy="371118"/>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pitchFamily="34" charset="0"/>
                <a:ea typeface="Petrona" pitchFamily="34" charset="-122"/>
                <a:cs typeface="Petrona" pitchFamily="34" charset="-120"/>
              </a:rPr>
              <a:t>Function of Neurons</a:t>
            </a:r>
            <a:endParaRPr lang="en-US" sz="2300" dirty="0"/>
          </a:p>
        </p:txBody>
      </p:sp>
      <p:sp>
        <p:nvSpPr>
          <p:cNvPr id="10" name="Text 5"/>
          <p:cNvSpPr/>
          <p:nvPr/>
        </p:nvSpPr>
        <p:spPr>
          <a:xfrm>
            <a:off x="11198390" y="1437764"/>
            <a:ext cx="3432010" cy="2628052"/>
          </a:xfrm>
          <a:prstGeom prst="rect">
            <a:avLst/>
          </a:prstGeom>
          <a:noFill/>
          <a:ln/>
        </p:spPr>
        <p:txBody>
          <a:bodyPr wrap="square" lIns="0" tIns="0" rIns="0" bIns="0" rtlCol="0" anchor="t"/>
          <a:lstStyle/>
          <a:p>
            <a:pPr marL="0" indent="0" algn="just">
              <a:lnSpc>
                <a:spcPts val="2800"/>
              </a:lnSpc>
              <a:buNone/>
            </a:pPr>
            <a:r>
              <a:rPr lang="en-US" sz="1750" dirty="0">
                <a:solidFill>
                  <a:srgbClr val="272525"/>
                </a:solidFill>
                <a:latin typeface="Inter" pitchFamily="34" charset="0"/>
                <a:ea typeface="Inter" pitchFamily="34" charset="-122"/>
                <a:cs typeface="Inter" pitchFamily="34" charset="-120"/>
              </a:rPr>
              <a:t>Neurons receive input from other neurons through dendrites, process information in the cell body, and transmit output to other neurons through axons.</a:t>
            </a:r>
            <a:endParaRPr lang="en-US" sz="1750" dirty="0"/>
          </a:p>
        </p:txBody>
      </p:sp>
      <p:pic>
        <p:nvPicPr>
          <p:cNvPr id="13" name="Picture 12">
            <a:extLst>
              <a:ext uri="{FF2B5EF4-FFF2-40B4-BE49-F238E27FC236}">
                <a16:creationId xmlns:a16="http://schemas.microsoft.com/office/drawing/2014/main" id="{AFE17BD4-2D60-9F8F-3ED8-EDD4F4E2934C}"/>
              </a:ext>
            </a:extLst>
          </p:cNvPr>
          <p:cNvPicPr>
            <a:picLocks noChangeAspect="1"/>
          </p:cNvPicPr>
          <p:nvPr/>
        </p:nvPicPr>
        <p:blipFill>
          <a:blip r:embed="rId5"/>
          <a:stretch>
            <a:fillRect/>
          </a:stretch>
        </p:blipFill>
        <p:spPr>
          <a:xfrm>
            <a:off x="6725509" y="111304"/>
            <a:ext cx="4236918" cy="5024409"/>
          </a:xfrm>
          <a:prstGeom prst="rect">
            <a:avLst/>
          </a:prstGeom>
        </p:spPr>
      </p:pic>
      <p:sp>
        <p:nvSpPr>
          <p:cNvPr id="14" name="Text 5">
            <a:extLst>
              <a:ext uri="{FF2B5EF4-FFF2-40B4-BE49-F238E27FC236}">
                <a16:creationId xmlns:a16="http://schemas.microsoft.com/office/drawing/2014/main" id="{F41954B4-A2B2-9709-D2ED-AFA1F6EF55C9}"/>
              </a:ext>
            </a:extLst>
          </p:cNvPr>
          <p:cNvSpPr/>
          <p:nvPr/>
        </p:nvSpPr>
        <p:spPr>
          <a:xfrm>
            <a:off x="187581" y="3505199"/>
            <a:ext cx="5696148" cy="4272643"/>
          </a:xfrm>
          <a:prstGeom prst="rect">
            <a:avLst/>
          </a:prstGeom>
          <a:noFill/>
          <a:ln/>
        </p:spPr>
        <p:txBody>
          <a:bodyPr wrap="square" lIns="0" tIns="0" rIns="0" bIns="0" rtlCol="0" anchor="t"/>
          <a:lstStyle/>
          <a:p>
            <a:endParaRPr lang="en-US" sz="1600" b="1" dirty="0"/>
          </a:p>
          <a:p>
            <a:endParaRPr lang="en-US" sz="1600" b="1" dirty="0"/>
          </a:p>
          <a:p>
            <a:r>
              <a:rPr lang="en-US" sz="2000" b="1" dirty="0">
                <a:solidFill>
                  <a:schemeClr val="accent2">
                    <a:lumMod val="75000"/>
                  </a:schemeClr>
                </a:solidFill>
              </a:rPr>
              <a:t>Motivation Behind Neural Networks</a:t>
            </a:r>
          </a:p>
          <a:p>
            <a:pPr algn="just"/>
            <a:r>
              <a:rPr lang="en-US" b="1" dirty="0">
                <a:solidFill>
                  <a:srgbClr val="00B0F0"/>
                </a:solidFill>
              </a:rPr>
              <a:t>Human Brain vs. Digital Computers</a:t>
            </a:r>
            <a:r>
              <a:rPr lang="en-US" b="1" dirty="0">
                <a:solidFill>
                  <a:schemeClr val="accent2">
                    <a:lumMod val="75000"/>
                  </a:schemeClr>
                </a:solidFill>
              </a:rPr>
              <a:t>:</a:t>
            </a:r>
            <a:r>
              <a:rPr lang="en-US" dirty="0">
                <a:solidFill>
                  <a:schemeClr val="accent2">
                    <a:lumMod val="75000"/>
                  </a:schemeClr>
                </a:solidFill>
              </a:rPr>
              <a:t> The brain operates differently from traditional digital computers. It's complex, nonlinear, and highly parallel, allowing it to perform tasks like pattern recognition and motor control faster than the most advanced digital computers.</a:t>
            </a:r>
          </a:p>
          <a:p>
            <a:r>
              <a:rPr lang="en-US" b="1" dirty="0">
                <a:solidFill>
                  <a:srgbClr val="00B0F0"/>
                </a:solidFill>
              </a:rPr>
              <a:t>Example - Human Vision</a:t>
            </a:r>
            <a:r>
              <a:rPr lang="en-US" b="1" dirty="0">
                <a:solidFill>
                  <a:schemeClr val="accent2">
                    <a:lumMod val="75000"/>
                  </a:schemeClr>
                </a:solidFill>
              </a:rPr>
              <a:t>:</a:t>
            </a:r>
            <a:r>
              <a:rPr lang="en-US" dirty="0">
                <a:solidFill>
                  <a:schemeClr val="accent2">
                    <a:lumMod val="75000"/>
                  </a:schemeClr>
                </a:solidFill>
              </a:rPr>
              <a:t> The brain processes visual information swiftly, recognizing faces or scenes in just 100-200 milliseconds, a task that would take much longer for a computer.</a:t>
            </a:r>
          </a:p>
          <a:p>
            <a:r>
              <a:rPr lang="en-US" b="1" dirty="0">
                <a:solidFill>
                  <a:srgbClr val="00B0F0"/>
                </a:solidFill>
              </a:rPr>
              <a:t>Example - Bat Sonar:</a:t>
            </a:r>
            <a:r>
              <a:rPr lang="en-US" dirty="0">
                <a:solidFill>
                  <a:srgbClr val="00B0F0"/>
                </a:solidFill>
              </a:rPr>
              <a:t> </a:t>
            </a:r>
            <a:r>
              <a:rPr lang="en-US" dirty="0">
                <a:solidFill>
                  <a:schemeClr val="accent2">
                    <a:lumMod val="75000"/>
                  </a:schemeClr>
                </a:solidFill>
              </a:rPr>
              <a:t>Bats use echolocation to detect and capture prey, performing complex neural computations in a brain the size of a plum. Their sonar system can discern a target's distance, speed, size, and location, showcasing the brain's computational efficiency.</a:t>
            </a:r>
          </a:p>
        </p:txBody>
      </p:sp>
      <p:sp>
        <p:nvSpPr>
          <p:cNvPr id="15" name="Text 5">
            <a:extLst>
              <a:ext uri="{FF2B5EF4-FFF2-40B4-BE49-F238E27FC236}">
                <a16:creationId xmlns:a16="http://schemas.microsoft.com/office/drawing/2014/main" id="{8BB8B3B8-6C5D-3B49-C949-CDB51F5F789A}"/>
              </a:ext>
            </a:extLst>
          </p:cNvPr>
          <p:cNvSpPr/>
          <p:nvPr/>
        </p:nvSpPr>
        <p:spPr>
          <a:xfrm>
            <a:off x="6250986" y="5319159"/>
            <a:ext cx="8191833" cy="1352550"/>
          </a:xfrm>
          <a:prstGeom prst="rect">
            <a:avLst/>
          </a:prstGeom>
          <a:noFill/>
          <a:ln/>
        </p:spPr>
        <p:txBody>
          <a:bodyPr wrap="square" lIns="0" tIns="0" rIns="0" bIns="0" rtlCol="0" anchor="t"/>
          <a:lstStyle/>
          <a:p>
            <a:pPr algn="just"/>
            <a:r>
              <a:rPr lang="en-US" b="1" dirty="0"/>
              <a:t>Neural Network Fundamentals</a:t>
            </a:r>
          </a:p>
          <a:p>
            <a:pPr algn="just">
              <a:buFont typeface="Arial" panose="020B0604020202020204" pitchFamily="34" charset="0"/>
              <a:buChar char="•"/>
            </a:pPr>
            <a:r>
              <a:rPr lang="en-US" b="1" dirty="0"/>
              <a:t>Structure and Learning:</a:t>
            </a:r>
            <a:r>
              <a:rPr lang="en-US" dirty="0"/>
              <a:t> At birth, the brain has a pre-structured setup but develops through experience. This plasticity, or adaptability, allows it to adjust to its environment. Similarly, neural networks, composed of artificial neurons, learn and adapt by adjusting synaptic weights.</a:t>
            </a:r>
          </a:p>
          <a:p>
            <a:pPr algn="just">
              <a:buFont typeface="Arial" panose="020B0604020202020204" pitchFamily="34" charset="0"/>
              <a:buChar char="•"/>
            </a:pPr>
            <a:r>
              <a:rPr lang="en-US" b="1" dirty="0"/>
              <a:t>Definition of a Neural Network:</a:t>
            </a:r>
            <a:r>
              <a:rPr lang="en-US" dirty="0"/>
              <a:t> </a:t>
            </a:r>
          </a:p>
          <a:p>
            <a:pPr lvl="1" algn="just"/>
            <a:r>
              <a:rPr lang="en-US" dirty="0"/>
              <a:t>A massively parallel processor made of simple units (neurons) that stores knowledge gained through experience.</a:t>
            </a:r>
          </a:p>
          <a:p>
            <a:pPr lvl="1" algn="just"/>
            <a:r>
              <a:rPr lang="en-US" dirty="0"/>
              <a:t>Resembles the brain in two key ways:  1) Acquires knowledge via learning. 2) Stores knowledge in the form of synaptic weights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0A84-A3A1-A8CE-5295-095244FEEB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F1FC49-014E-C99B-9842-165E18C1FA8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1B4D4E2-E3CB-40B1-A164-7BD71516B600}"/>
              </a:ext>
            </a:extLst>
          </p:cNvPr>
          <p:cNvPicPr>
            <a:picLocks noChangeAspect="1"/>
          </p:cNvPicPr>
          <p:nvPr/>
        </p:nvPicPr>
        <p:blipFill>
          <a:blip r:embed="rId2"/>
          <a:stretch>
            <a:fillRect/>
          </a:stretch>
        </p:blipFill>
        <p:spPr>
          <a:xfrm>
            <a:off x="-1" y="49411"/>
            <a:ext cx="12247245" cy="8240371"/>
          </a:xfrm>
          <a:prstGeom prst="rect">
            <a:avLst/>
          </a:prstGeom>
        </p:spPr>
      </p:pic>
      <p:sp>
        <p:nvSpPr>
          <p:cNvPr id="4" name="TextBox 3">
            <a:extLst>
              <a:ext uri="{FF2B5EF4-FFF2-40B4-BE49-F238E27FC236}">
                <a16:creationId xmlns:a16="http://schemas.microsoft.com/office/drawing/2014/main" id="{F6581EFA-A04F-80AF-6110-3B26C6662252}"/>
              </a:ext>
            </a:extLst>
          </p:cNvPr>
          <p:cNvSpPr txBox="1"/>
          <p:nvPr/>
        </p:nvSpPr>
        <p:spPr>
          <a:xfrm>
            <a:off x="1753417" y="6175465"/>
            <a:ext cx="9954985" cy="1754326"/>
          </a:xfrm>
          <a:prstGeom prst="rect">
            <a:avLst/>
          </a:prstGeom>
          <a:noFill/>
        </p:spPr>
        <p:txBody>
          <a:bodyPr wrap="square" rtlCol="0">
            <a:spAutoFit/>
          </a:bodyPr>
          <a:lstStyle/>
          <a:p>
            <a:pPr marL="342900" indent="-342900" algn="l">
              <a:buFont typeface="+mj-lt"/>
              <a:buAutoNum type="alphaUcPeriod"/>
            </a:pPr>
            <a:r>
              <a:rPr lang="en-US" sz="1800" b="0" i="0" u="none" strike="noStrike" baseline="0" dirty="0">
                <a:latin typeface="ArialMT"/>
              </a:rPr>
              <a:t>Neurons, although there are various forms of them, all transmit an electrical signal from one end to the other, from the dendrites along the axons to the terminals. </a:t>
            </a:r>
          </a:p>
          <a:p>
            <a:pPr marL="342900" indent="-342900" algn="l">
              <a:buFont typeface="+mj-lt"/>
              <a:buAutoNum type="alphaUcPeriod"/>
            </a:pPr>
            <a:r>
              <a:rPr lang="en-US" sz="1800" b="0" i="0" u="none" strike="noStrike" baseline="0" dirty="0">
                <a:latin typeface="ArialMT"/>
              </a:rPr>
              <a:t>These signals are then passed from one neuron to another. </a:t>
            </a:r>
          </a:p>
          <a:p>
            <a:pPr marL="342900" indent="-342900" algn="l">
              <a:buFont typeface="+mj-lt"/>
              <a:buAutoNum type="alphaUcPeriod"/>
            </a:pPr>
            <a:r>
              <a:rPr lang="en-US" sz="1800" b="0" i="0" u="none" strike="noStrike" baseline="0" dirty="0">
                <a:latin typeface="ArialMT"/>
              </a:rPr>
              <a:t>This is how your body senses light, sound, touch pressure, heat and so on. Signals from specialized sensory neurons are transmitted along your nervous system to your brain, which itself is mostly made of neurons too.</a:t>
            </a:r>
            <a:endParaRPr lang="en-US" dirty="0"/>
          </a:p>
        </p:txBody>
      </p:sp>
      <p:cxnSp>
        <p:nvCxnSpPr>
          <p:cNvPr id="7" name="Straight Arrow Connector 6">
            <a:extLst>
              <a:ext uri="{FF2B5EF4-FFF2-40B4-BE49-F238E27FC236}">
                <a16:creationId xmlns:a16="http://schemas.microsoft.com/office/drawing/2014/main" id="{9D760B51-EF72-4133-B6A7-A698191EF450}"/>
              </a:ext>
            </a:extLst>
          </p:cNvPr>
          <p:cNvCxnSpPr/>
          <p:nvPr/>
        </p:nvCxnSpPr>
        <p:spPr>
          <a:xfrm flipV="1">
            <a:off x="3570242" y="5815474"/>
            <a:ext cx="5791200" cy="81643"/>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C535D5-1D4E-B08E-6F2D-283579F235D9}"/>
              </a:ext>
            </a:extLst>
          </p:cNvPr>
          <p:cNvSpPr txBox="1"/>
          <p:nvPr/>
        </p:nvSpPr>
        <p:spPr>
          <a:xfrm>
            <a:off x="5303520" y="5523115"/>
            <a:ext cx="1880235" cy="369332"/>
          </a:xfrm>
          <a:prstGeom prst="rect">
            <a:avLst/>
          </a:prstGeom>
          <a:noFill/>
        </p:spPr>
        <p:txBody>
          <a:bodyPr wrap="square">
            <a:spAutoFit/>
          </a:bodyPr>
          <a:lstStyle/>
          <a:p>
            <a:r>
              <a:rPr lang="en-US" sz="1800" b="0" i="0" u="none" strike="noStrike" baseline="0" dirty="0">
                <a:latin typeface="ArialMT"/>
              </a:rPr>
              <a:t>electrical signal </a:t>
            </a:r>
            <a:endParaRPr lang="en-US" dirty="0"/>
          </a:p>
        </p:txBody>
      </p:sp>
    </p:spTree>
    <p:extLst>
      <p:ext uri="{BB962C8B-B14F-4D97-AF65-F5344CB8AC3E}">
        <p14:creationId xmlns:p14="http://schemas.microsoft.com/office/powerpoint/2010/main" val="4128354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E72D-51B9-2062-720B-350D1E0E3E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5C2F6A-11F5-EE9B-6DD6-AA1968F93409}"/>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21B2FA43-5892-64C0-6761-96EB0EFFC6A5}"/>
              </a:ext>
            </a:extLst>
          </p:cNvPr>
          <p:cNvSpPr txBox="1"/>
          <p:nvPr/>
        </p:nvSpPr>
        <p:spPr>
          <a:xfrm>
            <a:off x="876299" y="816429"/>
            <a:ext cx="13253357" cy="7294305"/>
          </a:xfrm>
          <a:prstGeom prst="rect">
            <a:avLst/>
          </a:prstGeom>
          <a:noFill/>
        </p:spPr>
        <p:txBody>
          <a:bodyPr wrap="square" rtlCol="0">
            <a:spAutoFit/>
          </a:bodyPr>
          <a:lstStyle/>
          <a:p>
            <a:pPr marL="457200" indent="-457200" algn="l">
              <a:buFont typeface="+mj-lt"/>
              <a:buAutoNum type="alphaLcParenR"/>
            </a:pPr>
            <a:r>
              <a:rPr lang="en-US" sz="2400" b="0" i="0" u="none" strike="noStrike" baseline="0" dirty="0">
                <a:latin typeface="ArialMT"/>
              </a:rPr>
              <a:t>Observations suggest that neurons don’t </a:t>
            </a:r>
          </a:p>
          <a:p>
            <a:pPr algn="l"/>
            <a:r>
              <a:rPr lang="en-US" sz="2400" b="0" i="0" u="none" strike="noStrike" baseline="0" dirty="0">
                <a:latin typeface="ArialMT"/>
              </a:rPr>
              <a:t>react readily, but instead suppress the input</a:t>
            </a:r>
          </a:p>
          <a:p>
            <a:pPr algn="l"/>
            <a:r>
              <a:rPr lang="en-US" sz="2400" b="0" i="0" u="none" strike="noStrike" baseline="0" dirty="0">
                <a:latin typeface="ArialMT"/>
              </a:rPr>
              <a:t> until it has grown so large that it triggers </a:t>
            </a:r>
          </a:p>
          <a:p>
            <a:pPr algn="l"/>
            <a:r>
              <a:rPr lang="en-US" sz="2400" b="0" i="0" u="none" strike="noStrike" baseline="0" dirty="0">
                <a:latin typeface="ArialMT"/>
              </a:rPr>
              <a:t>an output</a:t>
            </a:r>
          </a:p>
          <a:p>
            <a:pPr algn="l"/>
            <a:r>
              <a:rPr lang="en-US" sz="2400" dirty="0">
                <a:latin typeface="ArialMT"/>
              </a:rPr>
              <a:t>A</a:t>
            </a:r>
            <a:r>
              <a:rPr lang="en-US" sz="2400" b="0" i="0" u="none" strike="noStrike" baseline="0" dirty="0">
                <a:latin typeface="ArialMT"/>
              </a:rPr>
              <a:t> threshold : </a:t>
            </a:r>
            <a:r>
              <a:rPr lang="en-US" sz="1800" b="0" i="0" u="none" strike="noStrike" baseline="0" dirty="0">
                <a:latin typeface="ArialMT"/>
              </a:rPr>
              <a:t>The term used by scientists describes</a:t>
            </a:r>
          </a:p>
          <a:p>
            <a:pPr algn="l"/>
            <a:r>
              <a:rPr lang="en-US" sz="1800" b="0" i="0" u="none" strike="noStrike" baseline="0" dirty="0">
                <a:latin typeface="ArialMT"/>
              </a:rPr>
              <a:t> this as, neurons </a:t>
            </a:r>
            <a:r>
              <a:rPr lang="en-US" sz="1800" b="1" i="0" u="none" strike="noStrike" baseline="0" dirty="0">
                <a:latin typeface="Arial-BoldMT"/>
              </a:rPr>
              <a:t>fire </a:t>
            </a:r>
            <a:r>
              <a:rPr lang="en-US" sz="1800" b="0" i="0" u="none" strike="noStrike" baseline="0" dirty="0">
                <a:latin typeface="ArialMT"/>
              </a:rPr>
              <a:t>when the input reaches the threshold</a:t>
            </a:r>
            <a:endParaRPr lang="en-US" sz="2400" b="0" i="0" u="none" strike="noStrike" baseline="0" dirty="0">
              <a:latin typeface="ArialMT"/>
            </a:endParaRPr>
          </a:p>
          <a:p>
            <a:pPr marL="457200" indent="-457200" algn="l">
              <a:buFont typeface="+mj-lt"/>
              <a:buAutoNum type="alphaLcParenR"/>
            </a:pPr>
            <a:endParaRPr lang="en-US" sz="2400" b="0" i="0" u="none" strike="noStrike" baseline="0" dirty="0">
              <a:latin typeface="ArialMT"/>
            </a:endParaRPr>
          </a:p>
          <a:p>
            <a:pPr marL="457200" indent="-457200" algn="l">
              <a:buFont typeface="+mj-lt"/>
              <a:buAutoNum type="alphaLcParenR"/>
            </a:pPr>
            <a:endParaRPr lang="en-US" sz="2400" b="0" i="0" u="none" strike="noStrike" baseline="0" dirty="0">
              <a:latin typeface="ArialMT"/>
            </a:endParaRPr>
          </a:p>
          <a:p>
            <a:pPr algn="l"/>
            <a:endParaRPr lang="en-US" sz="2400" b="0" i="0" u="none" strike="noStrike" baseline="0" dirty="0">
              <a:latin typeface="ArialMT"/>
            </a:endParaRPr>
          </a:p>
          <a:p>
            <a:pPr algn="l"/>
            <a:endParaRPr lang="en-US" sz="2400" dirty="0">
              <a:latin typeface="ArialMT"/>
            </a:endParaRPr>
          </a:p>
          <a:p>
            <a:pPr algn="l"/>
            <a:endParaRPr lang="en-US" sz="2400" b="0" i="0" u="none" strike="noStrike" baseline="0" dirty="0">
              <a:latin typeface="ArialMT"/>
            </a:endParaRPr>
          </a:p>
          <a:p>
            <a:pPr algn="l"/>
            <a:endParaRPr lang="en-US" sz="2400" dirty="0">
              <a:latin typeface="ArialMT"/>
            </a:endParaRPr>
          </a:p>
          <a:p>
            <a:pPr algn="l"/>
            <a:endParaRPr lang="en-US" sz="2400" b="0" i="0" u="none" strike="noStrike" baseline="0" dirty="0">
              <a:latin typeface="ArialMT"/>
            </a:endParaRPr>
          </a:p>
          <a:p>
            <a:pPr algn="l"/>
            <a:endParaRPr lang="en-US" sz="2400" b="0" i="0" u="none" strike="noStrike" baseline="0" dirty="0">
              <a:latin typeface="ArialMT"/>
            </a:endParaRPr>
          </a:p>
          <a:p>
            <a:pPr algn="l"/>
            <a:endParaRPr lang="en-US" sz="2400" dirty="0">
              <a:latin typeface="ArialMT"/>
            </a:endParaRPr>
          </a:p>
          <a:p>
            <a:pPr algn="l"/>
            <a:endParaRPr lang="en-US" sz="2400" b="0" i="0" u="none" strike="noStrike" baseline="0" dirty="0">
              <a:latin typeface="ArialMT"/>
            </a:endParaRPr>
          </a:p>
          <a:p>
            <a:pPr algn="l"/>
            <a:r>
              <a:rPr lang="en-US" sz="2400" b="0" i="0" u="none" strike="noStrike" baseline="0" dirty="0">
                <a:latin typeface="ArialMT"/>
              </a:rPr>
              <a:t>A function that takes the input signal and generates an output signal, but takes into account</a:t>
            </a:r>
          </a:p>
          <a:p>
            <a:pPr algn="l"/>
            <a:r>
              <a:rPr lang="en-US" sz="2400" b="0" i="0" u="none" strike="noStrike" baseline="0" dirty="0">
                <a:latin typeface="ArialMT"/>
              </a:rPr>
              <a:t>some kind of threshold is called an </a:t>
            </a:r>
            <a:r>
              <a:rPr lang="en-US" sz="2400" b="1" i="0" u="none" strike="noStrike" baseline="0" dirty="0">
                <a:latin typeface="Arial-BoldMT"/>
              </a:rPr>
              <a:t>activation function </a:t>
            </a:r>
            <a:r>
              <a:rPr lang="en-US" sz="2400" b="0" i="0" u="none" strike="noStrike" baseline="0" dirty="0">
                <a:latin typeface="ArialMT"/>
              </a:rPr>
              <a:t>. Mathematically, there are many such</a:t>
            </a:r>
          </a:p>
          <a:p>
            <a:pPr algn="l"/>
            <a:r>
              <a:rPr lang="en-US" sz="2400" b="0" i="0" u="none" strike="noStrike" baseline="0" dirty="0">
                <a:latin typeface="ArialMT"/>
              </a:rPr>
              <a:t>activation functions that could achieve this effect. A simple </a:t>
            </a:r>
            <a:r>
              <a:rPr lang="en-US" sz="2400" b="1" i="0" u="none" strike="noStrike" baseline="0" dirty="0">
                <a:latin typeface="Arial-BoldMT"/>
              </a:rPr>
              <a:t>step function </a:t>
            </a:r>
            <a:r>
              <a:rPr lang="en-US" sz="2400" b="0" i="0" u="none" strike="noStrike" baseline="0" dirty="0">
                <a:latin typeface="ArialMT"/>
              </a:rPr>
              <a:t>could do this:</a:t>
            </a:r>
            <a:endParaRPr lang="en-US" sz="2400" dirty="0"/>
          </a:p>
        </p:txBody>
      </p:sp>
      <p:sp>
        <p:nvSpPr>
          <p:cNvPr id="5" name="TextBox 4">
            <a:extLst>
              <a:ext uri="{FF2B5EF4-FFF2-40B4-BE49-F238E27FC236}">
                <a16:creationId xmlns:a16="http://schemas.microsoft.com/office/drawing/2014/main" id="{91F7694E-C973-783A-78FB-95A27D0FBC11}"/>
              </a:ext>
            </a:extLst>
          </p:cNvPr>
          <p:cNvSpPr txBox="1"/>
          <p:nvPr/>
        </p:nvSpPr>
        <p:spPr>
          <a:xfrm>
            <a:off x="4359728" y="152400"/>
            <a:ext cx="6477000" cy="707886"/>
          </a:xfrm>
          <a:prstGeom prst="rect">
            <a:avLst/>
          </a:prstGeom>
          <a:noFill/>
        </p:spPr>
        <p:txBody>
          <a:bodyPr wrap="square" rtlCol="0">
            <a:spAutoFit/>
          </a:bodyPr>
          <a:lstStyle/>
          <a:p>
            <a:r>
              <a:rPr lang="en-US" sz="4000" b="1" dirty="0"/>
              <a:t>How NEURONS work</a:t>
            </a:r>
          </a:p>
        </p:txBody>
      </p:sp>
      <p:pic>
        <p:nvPicPr>
          <p:cNvPr id="7" name="Picture 6">
            <a:extLst>
              <a:ext uri="{FF2B5EF4-FFF2-40B4-BE49-F238E27FC236}">
                <a16:creationId xmlns:a16="http://schemas.microsoft.com/office/drawing/2014/main" id="{D8A13956-E897-3C05-38AB-0B869E5391AB}"/>
              </a:ext>
            </a:extLst>
          </p:cNvPr>
          <p:cNvPicPr>
            <a:picLocks noChangeAspect="1"/>
          </p:cNvPicPr>
          <p:nvPr/>
        </p:nvPicPr>
        <p:blipFill>
          <a:blip r:embed="rId2"/>
          <a:stretch>
            <a:fillRect/>
          </a:stretch>
        </p:blipFill>
        <p:spPr>
          <a:xfrm>
            <a:off x="7612673" y="908957"/>
            <a:ext cx="5982122" cy="4960785"/>
          </a:xfrm>
          <a:prstGeom prst="rect">
            <a:avLst/>
          </a:prstGeom>
        </p:spPr>
      </p:pic>
    </p:spTree>
    <p:extLst>
      <p:ext uri="{BB962C8B-B14F-4D97-AF65-F5344CB8AC3E}">
        <p14:creationId xmlns:p14="http://schemas.microsoft.com/office/powerpoint/2010/main" val="3840822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472</TotalTime>
  <Words>2976</Words>
  <Application>Microsoft Office PowerPoint</Application>
  <PresentationFormat>Custom</PresentationFormat>
  <Paragraphs>251</Paragraphs>
  <Slides>31</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Arial-BoldMT</vt:lpstr>
      <vt:lpstr>ArialMT</vt:lpstr>
      <vt:lpstr>Inter</vt:lpstr>
      <vt:lpstr>Petrona</vt:lpstr>
      <vt:lpstr>TimesNewRomanPS-BoldMT</vt:lpstr>
      <vt:lpstr>TimesNewRomanPSMT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Hina Ali</cp:lastModifiedBy>
  <cp:revision>98</cp:revision>
  <dcterms:created xsi:type="dcterms:W3CDTF">2024-08-29T07:33:53Z</dcterms:created>
  <dcterms:modified xsi:type="dcterms:W3CDTF">2024-09-18T03:32:25Z</dcterms:modified>
</cp:coreProperties>
</file>